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58" r:id="rId4"/>
  </p:sldMasterIdLst>
  <p:notesMasterIdLst>
    <p:notesMasterId r:id="rId38"/>
  </p:notesMasterIdLst>
  <p:handoutMasterIdLst>
    <p:handoutMasterId r:id="rId39"/>
  </p:handoutMasterIdLst>
  <p:sldIdLst>
    <p:sldId id="343" r:id="rId5"/>
    <p:sldId id="364" r:id="rId6"/>
    <p:sldId id="337" r:id="rId7"/>
    <p:sldId id="336" r:id="rId8"/>
    <p:sldId id="363" r:id="rId9"/>
    <p:sldId id="370" r:id="rId10"/>
    <p:sldId id="256" r:id="rId11"/>
    <p:sldId id="264" r:id="rId12"/>
    <p:sldId id="348" r:id="rId13"/>
    <p:sldId id="257" r:id="rId14"/>
    <p:sldId id="365" r:id="rId15"/>
    <p:sldId id="261" r:id="rId16"/>
    <p:sldId id="262" r:id="rId17"/>
    <p:sldId id="263" r:id="rId18"/>
    <p:sldId id="366" r:id="rId19"/>
    <p:sldId id="353" r:id="rId20"/>
    <p:sldId id="354" r:id="rId21"/>
    <p:sldId id="355" r:id="rId22"/>
    <p:sldId id="367" r:id="rId23"/>
    <p:sldId id="267" r:id="rId24"/>
    <p:sldId id="268" r:id="rId25"/>
    <p:sldId id="269" r:id="rId26"/>
    <p:sldId id="368" r:id="rId27"/>
    <p:sldId id="270" r:id="rId28"/>
    <p:sldId id="271" r:id="rId29"/>
    <p:sldId id="361" r:id="rId30"/>
    <p:sldId id="359" r:id="rId31"/>
    <p:sldId id="360" r:id="rId32"/>
    <p:sldId id="358" r:id="rId33"/>
    <p:sldId id="369" r:id="rId34"/>
    <p:sldId id="341" r:id="rId35"/>
    <p:sldId id="339" r:id="rId36"/>
    <p:sldId id="34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7B35"/>
    <a:srgbClr val="5C3614"/>
    <a:srgbClr val="A96526"/>
    <a:srgbClr val="48372D"/>
    <a:srgbClr val="7E4B1C"/>
    <a:srgbClr val="906152"/>
    <a:srgbClr val="AA6729"/>
    <a:srgbClr val="6B3D3D"/>
    <a:srgbClr val="AD8B73"/>
    <a:srgbClr val="8F6B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5934"/>
  </p:normalViewPr>
  <p:slideViewPr>
    <p:cSldViewPr snapToGrid="0">
      <p:cViewPr varScale="1">
        <p:scale>
          <a:sx n="82" d="100"/>
          <a:sy n="82" d="100"/>
        </p:scale>
        <p:origin x="73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F03B4C-7222-461B-BA71-2B563A4495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015D50-859B-4A21-BBA7-D227472F19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51ED0-8724-4321-9903-1B6C4397769A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4EAD1-5CAB-421B-B5BB-2FAE33EA58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925FF-73DD-4112-9C15-8EAFF2E8C9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71AD-4225-439B-B0AF-FF523CEDE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38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4778D-F34E-4BE4-9B6B-598D2E739C81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53C36-AE66-42A1-BA56-51FF7F8C86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86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53C36-AE66-42A1-BA56-51FF7F8C86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328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53C36-AE66-42A1-BA56-51FF7F8C86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06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97784-7039-4228-BFF4-3B8CC884FD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171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53C36-AE66-42A1-BA56-51FF7F8C86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6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6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04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649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3053588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3053588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9206" y="2074334"/>
            <a:ext cx="3053588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9206" y="2792471"/>
            <a:ext cx="3053588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6D68D58-C9C7-41A5-9F66-57C5771B39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8564" y="2073651"/>
            <a:ext cx="3053588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3692324-6EEB-4C0A-BF90-7A27FBF6D7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8564" y="2791788"/>
            <a:ext cx="3053588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62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37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77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94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33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91E8DE-0B9D-43A1-8977-59BEEC2C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ABDA3-AA10-4304-B3C8-D5B655DE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1" y="1621998"/>
            <a:ext cx="5068567" cy="1301390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9" name="Subtitle 2" descr="Tag=AccentColor&#10;Flavor=Light&#10;Target=Text">
            <a:extLst>
              <a:ext uri="{FF2B5EF4-FFF2-40B4-BE49-F238E27FC236}">
                <a16:creationId xmlns:a16="http://schemas.microsoft.com/office/drawing/2014/main" id="{4CCFCCCF-0AEA-4D36-8B54-4C03F88D7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3633" y="3109652"/>
            <a:ext cx="5068567" cy="2395623"/>
          </a:xfr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Topic one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Topic two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Topic three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Topic four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7D11998-188A-4F5B-9931-8BA54D280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500" y="641350"/>
            <a:ext cx="3998913" cy="262678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0F109E5-BC65-4431-A2E5-4A145EC7B3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4913" y="3606263"/>
            <a:ext cx="4000500" cy="26082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304C15-0285-4F2C-8EFE-569AD8088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6116" y="809244"/>
            <a:ext cx="5943600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A88504-58DC-4D6A-A3A2-46BBE92E4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Date Placeholder 17">
            <a:extLst>
              <a:ext uri="{FF2B5EF4-FFF2-40B4-BE49-F238E27FC236}">
                <a16:creationId xmlns:a16="http://schemas.microsoft.com/office/drawing/2014/main" id="{A7F1F606-F241-4665-957D-1EA108900290}"/>
              </a:ext>
            </a:extLst>
          </p:cNvPr>
          <p:cNvSpPr txBox="1">
            <a:spLocks/>
          </p:cNvSpPr>
          <p:nvPr userDrawn="1"/>
        </p:nvSpPr>
        <p:spPr>
          <a:xfrm>
            <a:off x="3000676" y="687140"/>
            <a:ext cx="1554480" cy="5272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300" dirty="0">
                <a:solidFill>
                  <a:schemeClr val="bg1"/>
                </a:solidFill>
              </a:rPr>
              <a:t>20XX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EAC8BD-D27F-41DF-AA93-5F967582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32096" y="640855"/>
            <a:ext cx="1691640" cy="645295"/>
            <a:chOff x="2932096" y="640855"/>
            <a:chExt cx="1691640" cy="64529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CEAE44-9527-4308-A77C-6C47315AD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2932096" y="640855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BD50130-2E7D-4DC0-8382-B3958A945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4623736" y="640855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955D961-339B-49BE-9281-3A8E81953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2932096" y="1286150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ooter Placeholder 18">
            <a:extLst>
              <a:ext uri="{FF2B5EF4-FFF2-40B4-BE49-F238E27FC236}">
                <a16:creationId xmlns:a16="http://schemas.microsoft.com/office/drawing/2014/main" id="{D2BAF328-75D1-490D-BF37-96EE6C0843E2}"/>
              </a:ext>
            </a:extLst>
          </p:cNvPr>
          <p:cNvSpPr txBox="1">
            <a:spLocks/>
          </p:cNvSpPr>
          <p:nvPr userDrawn="1"/>
        </p:nvSpPr>
        <p:spPr>
          <a:xfrm>
            <a:off x="1243632" y="5641118"/>
            <a:ext cx="5068569" cy="3108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8" name="Slide Number Placeholder 21">
            <a:extLst>
              <a:ext uri="{FF2B5EF4-FFF2-40B4-BE49-F238E27FC236}">
                <a16:creationId xmlns:a16="http://schemas.microsoft.com/office/drawing/2014/main" id="{5A2A2B37-48E8-4C00-91B4-63F0C7AAE23F}"/>
              </a:ext>
            </a:extLst>
          </p:cNvPr>
          <p:cNvSpPr txBox="1">
            <a:spLocks/>
          </p:cNvSpPr>
          <p:nvPr userDrawn="1"/>
        </p:nvSpPr>
        <p:spPr>
          <a:xfrm>
            <a:off x="9443794" y="6392314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fld id="{70B1FE82-5036-4003-B709-0840DA750BBE}" type="slidenum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 defTabSz="914400">
                <a:defRPr/>
              </a:pPr>
              <a:t>‹#›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632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20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5B0C2F6-1B8C-43CC-92A5-2D5502929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3349" y="648230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83D5E-8A96-4276-9D60-66D16276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057275"/>
            <a:ext cx="10366743" cy="123589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4707CC-694D-4162-B68A-B7D9345B3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6196" y="814657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79F8F29-0E9E-49F7-93F4-FCC8C82EE1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2884815"/>
            <a:ext cx="2279650" cy="2552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9925214F-17A5-4C60-AADE-6A1BC12989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9" y="5635244"/>
            <a:ext cx="2279649" cy="350292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10700E3A-7CD7-4A3D-BA94-0E5BCAC92A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599" y="5912412"/>
            <a:ext cx="227964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2E6EB481-2A99-4088-95C0-0D5BAFDFF0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96066" y="2884815"/>
            <a:ext cx="2279650" cy="2552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4097BC1F-331F-4D57-993D-EFBB792275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96067" y="5635244"/>
            <a:ext cx="2279649" cy="350292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CC61962-73A1-4768-8408-43E07ED2C1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6067" y="5912412"/>
            <a:ext cx="227964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8013A142-804D-471C-B2DD-DEC1B8C5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095" y="6296388"/>
            <a:ext cx="5816600" cy="365760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A231814F-4139-4547-9058-18BF9C9E88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2532" y="2884815"/>
            <a:ext cx="2279650" cy="2552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A6CD17BC-BF82-4EF5-8F4B-8D615A2FD2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82535" y="5635244"/>
            <a:ext cx="2279649" cy="350292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CA5F4D35-7EF1-463D-8005-F3950B65412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2535" y="5912412"/>
            <a:ext cx="227964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6CDB3226-AAE1-4106-A166-12BCFA73DA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9001" y="2884815"/>
            <a:ext cx="2279650" cy="2552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C3CD8083-90C5-4685-A286-1A99E5DC31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69002" y="5635244"/>
            <a:ext cx="2279649" cy="350292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5FB222BC-D05B-4E76-A0DC-25657322AF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69002" y="5912412"/>
            <a:ext cx="227964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6FBB75-8D79-4225-A448-37C04F053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192658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C41CC5-2A7C-4774-98CE-C7212DFDC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079124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861725-0EF3-4133-B06C-063F42B11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965590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7FDBCC4A-1C49-4C93-AD45-AD78087E23D6}"/>
              </a:ext>
            </a:extLst>
          </p:cNvPr>
          <p:cNvSpPr txBox="1">
            <a:spLocks/>
          </p:cNvSpPr>
          <p:nvPr userDrawn="1"/>
        </p:nvSpPr>
        <p:spPr>
          <a:xfrm>
            <a:off x="7684497" y="6296388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20XX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5EB09A52-50AB-4593-BCB7-23D4AEC8850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0537721" y="6286556"/>
            <a:ext cx="83820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5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4A46BB-9B50-4F09-9059-DA78048129D4}"/>
              </a:ext>
            </a:extLst>
          </p:cNvPr>
          <p:cNvSpPr/>
          <p:nvPr userDrawn="1"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6F410-6A1D-427A-8C06-A0023004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793" y="2735221"/>
            <a:ext cx="4775075" cy="85121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DF1FF2-5B9A-4BE9-AD3C-F215F0D25F7A}"/>
              </a:ext>
            </a:extLst>
          </p:cNvPr>
          <p:cNvSpPr/>
          <p:nvPr userDrawn="1"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4FC6A22-F9EC-4E20-B9CC-F012FA8E4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Subtitle</a:t>
            </a:r>
          </a:p>
        </p:txBody>
      </p:sp>
      <p:sp>
        <p:nvSpPr>
          <p:cNvPr id="10" name="Date Placeholder 17">
            <a:extLst>
              <a:ext uri="{FF2B5EF4-FFF2-40B4-BE49-F238E27FC236}">
                <a16:creationId xmlns:a16="http://schemas.microsoft.com/office/drawing/2014/main" id="{ABF19E1F-D7E9-4D44-9873-8D8DDC338F7E}"/>
              </a:ext>
            </a:extLst>
          </p:cNvPr>
          <p:cNvSpPr txBox="1">
            <a:spLocks/>
          </p:cNvSpPr>
          <p:nvPr userDrawn="1"/>
        </p:nvSpPr>
        <p:spPr>
          <a:xfrm>
            <a:off x="7369770" y="2040249"/>
            <a:ext cx="2103120" cy="3152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300" dirty="0">
                <a:solidFill>
                  <a:schemeClr val="bg1"/>
                </a:solidFill>
              </a:rPr>
              <a:t>20XX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3C72E99-B7BE-4F82-AD93-38765570DB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695067 w 12192000"/>
              <a:gd name="connsiteY0" fmla="*/ 1808532 h 6858000"/>
              <a:gd name="connsiteX1" fmla="*/ 5695067 w 12192000"/>
              <a:gd name="connsiteY1" fmla="*/ 5049468 h 6858000"/>
              <a:gd name="connsiteX2" fmla="*/ 11147594 w 12192000"/>
              <a:gd name="connsiteY2" fmla="*/ 5049468 h 6858000"/>
              <a:gd name="connsiteX3" fmla="*/ 11147594 w 12192000"/>
              <a:gd name="connsiteY3" fmla="*/ 180853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695067" y="1808532"/>
                </a:moveTo>
                <a:lnTo>
                  <a:pt x="5695067" y="5049468"/>
                </a:lnTo>
                <a:lnTo>
                  <a:pt x="11147594" y="5049468"/>
                </a:lnTo>
                <a:lnTo>
                  <a:pt x="11147594" y="18085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5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9982C2-1320-41E5-A31C-D8DA5C8A4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563FB1-76A9-4E53-9493-2B8680D68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8" y="0"/>
            <a:ext cx="46511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3175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8F116A-4F5C-40E2-836F-919B8B939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2" y="4123592"/>
            <a:ext cx="4654296" cy="914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27D978-81FB-4612-81AA-B7123E0D5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84289" y="0"/>
            <a:ext cx="91440" cy="42062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0DC717-7560-4850-A68A-A881C97F3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84289" y="2057400"/>
            <a:ext cx="2377440" cy="914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F22527-F181-4C80-9977-C9894355C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14028" y="971453"/>
            <a:ext cx="5623560" cy="4910328"/>
          </a:xfrm>
          <a:prstGeom prst="rect">
            <a:avLst/>
          </a:prstGeom>
          <a:noFill/>
          <a:ln w="6350" cap="sq" cmpd="sng" algn="ctr">
            <a:solidFill>
              <a:schemeClr val="bg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ABAC30-6A2F-4907-8502-17DF9AEEE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48300" y="806861"/>
            <a:ext cx="5955017" cy="5239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C9F96-79A7-44FA-A7FE-C0675B996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1" y="1290294"/>
            <a:ext cx="5116286" cy="1371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72D6334-ED49-4D79-AAC2-10DCFF6D6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7401" y="2980736"/>
            <a:ext cx="5116286" cy="2712494"/>
          </a:xfr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sz="18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FE3A1CC-4DE8-4FC6-839D-CD3607B8D426}"/>
              </a:ext>
            </a:extLst>
          </p:cNvPr>
          <p:cNvSpPr txBox="1">
            <a:spLocks/>
          </p:cNvSpPr>
          <p:nvPr userDrawn="1"/>
        </p:nvSpPr>
        <p:spPr>
          <a:xfrm>
            <a:off x="7048099" y="302355"/>
            <a:ext cx="2743200" cy="3507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20XX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9E9A7CA-EE9C-4648-8016-1852440461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438" y="326697"/>
            <a:ext cx="1636712" cy="34751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4561B6B-E204-4CF0-AD12-ED21B3940F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09863" y="329773"/>
            <a:ext cx="1614487" cy="13942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3BE441E-0CE9-4C44-8783-3A04F5929F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7163" y="2384425"/>
            <a:ext cx="1628775" cy="14239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FBAA901D-39FD-416F-B2B4-F2651AB791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5438" y="4527550"/>
            <a:ext cx="3998912" cy="2000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C182815-90D1-446C-BC70-6AB00BED68ED}"/>
              </a:ext>
            </a:extLst>
          </p:cNvPr>
          <p:cNvSpPr txBox="1">
            <a:spLocks/>
          </p:cNvSpPr>
          <p:nvPr userDrawn="1"/>
        </p:nvSpPr>
        <p:spPr>
          <a:xfrm>
            <a:off x="5077003" y="6367925"/>
            <a:ext cx="44805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dirty="0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9BDEE55-B4D3-4542-BF01-F05A2C1FB7D6}"/>
              </a:ext>
            </a:extLst>
          </p:cNvPr>
          <p:cNvSpPr txBox="1">
            <a:spLocks/>
          </p:cNvSpPr>
          <p:nvPr userDrawn="1"/>
        </p:nvSpPr>
        <p:spPr>
          <a:xfrm>
            <a:off x="9793460" y="6367925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201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973E97-A796-4836-82F6-8A280A57BA6B}"/>
              </a:ext>
            </a:extLst>
          </p:cNvPr>
          <p:cNvSpPr/>
          <p:nvPr userDrawn="1"/>
        </p:nvSpPr>
        <p:spPr>
          <a:xfrm>
            <a:off x="5660112" y="0"/>
            <a:ext cx="652883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0DAEE-CCDB-4627-925B-879F83B1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166" y="610485"/>
            <a:ext cx="5103661" cy="1371600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9F23A9-0519-4A39-A9F9-F965C17D58A0}"/>
              </a:ext>
            </a:extLst>
          </p:cNvPr>
          <p:cNvSpPr/>
          <p:nvPr userDrawn="1"/>
        </p:nvSpPr>
        <p:spPr>
          <a:xfrm>
            <a:off x="5981848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F3EB17D9-2389-4D1F-AC98-7CC3F79840B2}"/>
              </a:ext>
            </a:extLst>
          </p:cNvPr>
          <p:cNvSpPr txBox="1">
            <a:spLocks/>
          </p:cNvSpPr>
          <p:nvPr userDrawn="1"/>
        </p:nvSpPr>
        <p:spPr>
          <a:xfrm>
            <a:off x="7554616" y="383781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20XX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40E55EFF-7AC0-4ACD-B826-CA1E384CCF4C}"/>
              </a:ext>
            </a:extLst>
          </p:cNvPr>
          <p:cNvSpPr txBox="1">
            <a:spLocks/>
          </p:cNvSpPr>
          <p:nvPr userDrawn="1"/>
        </p:nvSpPr>
        <p:spPr>
          <a:xfrm>
            <a:off x="6303580" y="6214535"/>
            <a:ext cx="4696948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C6C2D606-DD47-4DA7-AF9B-9A8E401BCAFF}"/>
              </a:ext>
            </a:extLst>
          </p:cNvPr>
          <p:cNvSpPr txBox="1">
            <a:spLocks/>
          </p:cNvSpPr>
          <p:nvPr userDrawn="1"/>
        </p:nvSpPr>
        <p:spPr>
          <a:xfrm>
            <a:off x="11104451" y="6214535"/>
            <a:ext cx="605266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623DC60-EE1A-4367-A357-5F11D94225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59438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E6F1-8633-46DB-A612-89A5079F7E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72625" y="2108844"/>
            <a:ext cx="5103812" cy="37909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121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4342A2-B2E9-4AE9-9AFD-C5F77777E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86CEFC-AE66-4E11-8B5A-880177E12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737" y="621793"/>
            <a:ext cx="6651809" cy="56144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ABDA3-AA10-4304-B3C8-D5B655DE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58" y="2100942"/>
            <a:ext cx="5716339" cy="2290607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B1E9D9-0DDD-4554-A021-4FE50439A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23061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Date Placeholder 17">
            <a:extLst>
              <a:ext uri="{FF2B5EF4-FFF2-40B4-BE49-F238E27FC236}">
                <a16:creationId xmlns:a16="http://schemas.microsoft.com/office/drawing/2014/main" id="{3B5075EC-8E09-4BB4-8C8F-6177ECD95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5941" y="493108"/>
            <a:ext cx="1554480" cy="52721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algn="ctr" defTabSz="914400">
              <a:defRPr/>
            </a:pPr>
            <a:r>
              <a:rPr lang="en-US" sz="1300"/>
              <a:t>20XX</a:t>
            </a:r>
            <a:endParaRPr lang="en-US" sz="13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A8819A-9552-4858-92F8-FB441C3A45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8157" y="4698173"/>
            <a:ext cx="5716339" cy="658674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18">
            <a:extLst>
              <a:ext uri="{FF2B5EF4-FFF2-40B4-BE49-F238E27FC236}">
                <a16:creationId xmlns:a16="http://schemas.microsoft.com/office/drawing/2014/main" id="{D2BAF328-75D1-490D-BF37-96EE6C0843E2}"/>
              </a:ext>
            </a:extLst>
          </p:cNvPr>
          <p:cNvSpPr txBox="1">
            <a:spLocks/>
          </p:cNvSpPr>
          <p:nvPr userDrawn="1"/>
        </p:nvSpPr>
        <p:spPr>
          <a:xfrm>
            <a:off x="1243632" y="5641118"/>
            <a:ext cx="5068569" cy="3108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defRPr/>
            </a:pPr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7D11998-188A-4F5B-9931-8BA54D280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19974" y="621784"/>
            <a:ext cx="1989495" cy="28432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Picture Placeholder 21">
            <a:extLst>
              <a:ext uri="{FF2B5EF4-FFF2-40B4-BE49-F238E27FC236}">
                <a16:creationId xmlns:a16="http://schemas.microsoft.com/office/drawing/2014/main" id="{F268C43A-0DA4-4ECC-A368-08AB69EDAE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70334" y="627380"/>
            <a:ext cx="1980056" cy="28376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0F109E5-BC65-4431-A2E5-4A145EC7B3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32093" y="3636193"/>
            <a:ext cx="4123320" cy="2594427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F02ED2-9B1A-40C8-A5F7-4473CAA3C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137361" y="446823"/>
            <a:ext cx="1691640" cy="645295"/>
            <a:chOff x="3137361" y="446823"/>
            <a:chExt cx="1691640" cy="64529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8AC6A1-19DE-4EAE-91E5-A9E82CEA3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3137361" y="446823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AC828E-AA99-4E2C-A30C-D8B9DFF1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4829001" y="446823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62D63C1-826F-42FC-9EC1-0320620BB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3137361" y="1092118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21">
            <a:extLst>
              <a:ext uri="{FF2B5EF4-FFF2-40B4-BE49-F238E27FC236}">
                <a16:creationId xmlns:a16="http://schemas.microsoft.com/office/drawing/2014/main" id="{5A2A2B37-48E8-4C00-91B4-63F0C7AAE23F}"/>
              </a:ext>
            </a:extLst>
          </p:cNvPr>
          <p:cNvSpPr txBox="1">
            <a:spLocks/>
          </p:cNvSpPr>
          <p:nvPr userDrawn="1"/>
        </p:nvSpPr>
        <p:spPr>
          <a:xfrm>
            <a:off x="9443794" y="6392314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fld id="{70B1FE82-5036-4003-B709-0840DA750BBE}" type="slidenum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 defTabSz="914400">
                <a:defRPr/>
              </a:pPr>
              <a:t>‹#›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261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543DF-8CFA-4CBD-AF23-D059985D34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37329 w 12192000"/>
              <a:gd name="connsiteY0" fmla="*/ 941695 h 6858000"/>
              <a:gd name="connsiteX1" fmla="*/ 937329 w 12192000"/>
              <a:gd name="connsiteY1" fmla="*/ 5916305 h 6858000"/>
              <a:gd name="connsiteX2" fmla="*/ 6389856 w 12192000"/>
              <a:gd name="connsiteY2" fmla="*/ 5916305 h 6858000"/>
              <a:gd name="connsiteX3" fmla="*/ 6389856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37329" y="941695"/>
                </a:moveTo>
                <a:lnTo>
                  <a:pt x="937329" y="5916305"/>
                </a:lnTo>
                <a:lnTo>
                  <a:pt x="6389856" y="5916305"/>
                </a:lnTo>
                <a:lnTo>
                  <a:pt x="6389856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1A2AD8-D5EA-48FD-B19E-788E4D978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7329" y="941695"/>
            <a:ext cx="5452527" cy="4974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82D9D6-0C91-4BAA-B631-B4A597F6D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3272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6F410-6A1D-427A-8C06-A0023004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950" y="2197853"/>
            <a:ext cx="4633415" cy="85121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5" name="Date Placeholder 7">
            <a:extLst>
              <a:ext uri="{FF2B5EF4-FFF2-40B4-BE49-F238E27FC236}">
                <a16:creationId xmlns:a16="http://schemas.microsoft.com/office/drawing/2014/main" id="{53A572F0-78E4-4979-BD85-E9F315B0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1992" y="1162386"/>
            <a:ext cx="2743200" cy="2560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/>
              <a:t>20XX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6F1164-CE64-4728-83B0-E5316C16DF2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57313" y="3308350"/>
            <a:ext cx="4633912" cy="2141632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274320" indent="0" algn="ctr">
              <a:buNone/>
              <a:defRPr baseline="0">
                <a:solidFill>
                  <a:schemeClr val="bg1"/>
                </a:solidFill>
              </a:defRPr>
            </a:lvl2pPr>
            <a:lvl3pPr marL="548640" indent="0">
              <a:buNone/>
              <a:defRPr>
                <a:solidFill>
                  <a:schemeClr val="bg1"/>
                </a:solidFill>
              </a:defRPr>
            </a:lvl3pPr>
            <a:lvl4pPr marL="822960" indent="0">
              <a:buNone/>
              <a:defRPr>
                <a:solidFill>
                  <a:schemeClr val="bg1"/>
                </a:solidFill>
              </a:defRPr>
            </a:lvl4pPr>
            <a:lvl5pPr marL="109728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27" name="Footer Placeholder 8">
            <a:extLst>
              <a:ext uri="{FF2B5EF4-FFF2-40B4-BE49-F238E27FC236}">
                <a16:creationId xmlns:a16="http://schemas.microsoft.com/office/drawing/2014/main" id="{DEA4EBDD-4088-4396-BD3F-3AB4BEFB2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7950" y="5472763"/>
            <a:ext cx="4636008" cy="2560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848941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09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1" r:id="rId2"/>
    <p:sldLayoutId id="2147483660" r:id="rId3"/>
    <p:sldLayoutId id="2147483676" r:id="rId4"/>
    <p:sldLayoutId id="2147483673" r:id="rId5"/>
    <p:sldLayoutId id="2147483677" r:id="rId6"/>
    <p:sldLayoutId id="2147483672" r:id="rId7"/>
    <p:sldLayoutId id="2147483675" r:id="rId8"/>
    <p:sldLayoutId id="2147483678" r:id="rId9"/>
    <p:sldLayoutId id="2147483662" r:id="rId10"/>
    <p:sldLayoutId id="2147483663" r:id="rId11"/>
    <p:sldLayoutId id="2147483670" r:id="rId12"/>
    <p:sldLayoutId id="2147483664" r:id="rId13"/>
    <p:sldLayoutId id="2147483665" r:id="rId14"/>
    <p:sldLayoutId id="2147483666" r:id="rId15"/>
    <p:sldLayoutId id="2147483667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3AB82B-0233-453C-920E-FC6AFDF5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2B3D68-DA38-486A-B902-2E84C3092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</a:t>
            </a:fld>
            <a:endParaRPr lang="en-US" dirty="0"/>
          </a:p>
        </p:txBody>
      </p:sp>
      <p:pic>
        <p:nvPicPr>
          <p:cNvPr id="1026" name="Picture 2" descr="Cost Estimation to develop a Restaurant App like Zomato?">
            <a:extLst>
              <a:ext uri="{FF2B5EF4-FFF2-40B4-BE49-F238E27FC236}">
                <a16:creationId xmlns:a16="http://schemas.microsoft.com/office/drawing/2014/main" id="{39E778A2-15EE-4DCB-910F-DF6C2A7FE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36820D-715D-4FA4-8406-D4049E5A73DC}"/>
              </a:ext>
            </a:extLst>
          </p:cNvPr>
          <p:cNvSpPr txBox="1">
            <a:spLocks/>
          </p:cNvSpPr>
          <p:nvPr/>
        </p:nvSpPr>
        <p:spPr>
          <a:xfrm>
            <a:off x="266834" y="873231"/>
            <a:ext cx="4333158" cy="24372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4000" dirty="0"/>
              <a:t>Z</a:t>
            </a:r>
            <a:r>
              <a:rPr lang="en-IN" sz="4000" dirty="0"/>
              <a:t>OMATO </a:t>
            </a:r>
          </a:p>
          <a:p>
            <a:r>
              <a:rPr lang="en-IN" sz="4000" dirty="0"/>
              <a:t>DATA </a:t>
            </a:r>
          </a:p>
          <a:p>
            <a:r>
              <a:rPr lang="en-IN" sz="4000" dirty="0"/>
              <a:t>ANALYTICS </a:t>
            </a:r>
          </a:p>
          <a:p>
            <a:r>
              <a:rPr lang="en-IN" sz="4000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846604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859E-3271-4E04-94DB-ABEB628D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7314"/>
            <a:ext cx="10515600" cy="63087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A96526"/>
                </a:solidFill>
              </a:rPr>
              <a:t>Average Cost Analysis</a:t>
            </a:r>
            <a:br>
              <a:rPr lang="en-IN" dirty="0"/>
            </a:br>
            <a:endParaRPr lang="en-IN" sz="2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3843519-9847-4AF3-A2D8-5E384AA3BA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33978" y="1292083"/>
            <a:ext cx="479912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600" b="1" dirty="0">
                <a:solidFill>
                  <a:srgbClr val="5C3614"/>
                </a:solidFill>
              </a:rPr>
              <a:t>2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</a:rPr>
              <a:t>. Cuisines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B3D3D"/>
                </a:solidFill>
                <a:effectLst/>
                <a:latin typeface="+mj-lt"/>
              </a:rPr>
              <a:t>Cuisines with highest average cost for 2 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6B3D3D"/>
                </a:solidFill>
                <a:latin typeface="+mj-lt"/>
              </a:rPr>
              <a:t>North Indian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B3D3D"/>
                </a:solidFill>
                <a:effectLst/>
                <a:latin typeface="+mj-lt"/>
              </a:rPr>
              <a:t>North Indian, Chinese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6B3D3D"/>
                </a:solidFill>
                <a:latin typeface="+mj-lt"/>
              </a:rPr>
              <a:t>North Indian, Mughlai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B3D3D"/>
                </a:solidFill>
                <a:effectLst/>
                <a:latin typeface="+mj-lt"/>
              </a:rPr>
              <a:t>Chinese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6B3D3D"/>
                </a:solidFill>
                <a:latin typeface="+mj-lt"/>
              </a:rPr>
              <a:t>Cafe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6B3D3D"/>
              </a:solidFill>
              <a:effectLst/>
              <a:latin typeface="+mj-lt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10082EF-20EB-4A94-A4CF-1E7856626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416" y="1264751"/>
            <a:ext cx="3747987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>
                <a:solidFill>
                  <a:srgbClr val="5C3614"/>
                </a:solidFill>
              </a:rPr>
              <a:t>3. Restaurants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rgbClr val="6B3D3D"/>
                </a:solidFill>
                <a:latin typeface="+mj-lt"/>
              </a:rPr>
              <a:t>Restaurants with highest average cost 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6B3D3D"/>
                </a:solidFill>
                <a:latin typeface="+mj-lt"/>
              </a:rPr>
              <a:t>Domino’s Pizza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6B3D3D"/>
                </a:solidFill>
                <a:latin typeface="+mj-lt"/>
              </a:rPr>
              <a:t>Barbeque Nation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6B3D3D"/>
                </a:solidFill>
                <a:latin typeface="+mj-lt"/>
              </a:rPr>
              <a:t>Restaurant Andre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6B3D3D"/>
                </a:solidFill>
                <a:latin typeface="+mj-lt"/>
              </a:rPr>
              <a:t>Café Coffee Day	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6B3D3D"/>
                </a:solidFill>
                <a:latin typeface="+mj-lt"/>
              </a:rPr>
              <a:t>Spiral - Sofitel Philippine Plaza Manila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7FB43F-5242-4550-BBD6-04884F7B3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8" t="26019" r="39345" b="34757"/>
          <a:stretch/>
        </p:blipFill>
        <p:spPr>
          <a:xfrm>
            <a:off x="1160567" y="3657600"/>
            <a:ext cx="9456073" cy="2314575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49A1A15C-FFFA-4C71-8ECC-6BC1140D6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679" y="1311848"/>
            <a:ext cx="309685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en-US" sz="1600" b="1" dirty="0">
                <a:solidFill>
                  <a:srgbClr val="5C3614"/>
                </a:solidFill>
                <a:latin typeface="+mj-lt"/>
              </a:rPr>
              <a:t>Total Average Cost By Year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6B3D3D"/>
                </a:solidFill>
                <a:latin typeface="+mj-lt"/>
              </a:rPr>
              <a:t>Maximum Average cost is 2011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6B3D3D"/>
                </a:solidFill>
                <a:latin typeface="+mj-lt"/>
              </a:rPr>
              <a:t>Minimum Avg Cost in Year 2016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6B3D3D"/>
                </a:solidFill>
                <a:latin typeface="+mj-lt"/>
              </a:rPr>
              <a:t>Average Cost is decreasing with Time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E7BFB9-76C6-4C89-98A1-D43541A69E6D}"/>
              </a:ext>
            </a:extLst>
          </p:cNvPr>
          <p:cNvCxnSpPr>
            <a:cxnSpLocks/>
          </p:cNvCxnSpPr>
          <p:nvPr/>
        </p:nvCxnSpPr>
        <p:spPr>
          <a:xfrm>
            <a:off x="3670811" y="1289634"/>
            <a:ext cx="0" cy="1877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0341BC-BFA0-4382-B916-404311BE44B2}"/>
              </a:ext>
            </a:extLst>
          </p:cNvPr>
          <p:cNvCxnSpPr>
            <a:cxnSpLocks/>
          </p:cNvCxnSpPr>
          <p:nvPr/>
        </p:nvCxnSpPr>
        <p:spPr>
          <a:xfrm>
            <a:off x="7440605" y="1302605"/>
            <a:ext cx="0" cy="1864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104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0925" y="2705100"/>
            <a:ext cx="6876723" cy="1434036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A96526"/>
                </a:solidFill>
              </a:rPr>
              <a:t>RATINGS AND REVIEW ANALYSIS</a:t>
            </a:r>
          </a:p>
        </p:txBody>
      </p:sp>
    </p:spTree>
    <p:extLst>
      <p:ext uri="{BB962C8B-B14F-4D97-AF65-F5344CB8AC3E}">
        <p14:creationId xmlns:p14="http://schemas.microsoft.com/office/powerpoint/2010/main" val="3374140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859E-3271-4E04-94DB-ABEB628D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7314"/>
            <a:ext cx="10515600" cy="63087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A96526"/>
                </a:solidFill>
              </a:rPr>
              <a:t>Ratings and Reviews Analysis:</a:t>
            </a:r>
            <a:br>
              <a:rPr lang="en-IN" dirty="0"/>
            </a:br>
            <a:endParaRPr lang="en-IN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24B49B-EB14-4308-B90B-BA6CD7249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609" t="33213" r="65914" b="22807"/>
          <a:stretch/>
        </p:blipFill>
        <p:spPr bwMode="auto">
          <a:xfrm>
            <a:off x="4843232" y="2085974"/>
            <a:ext cx="2707651" cy="370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310082EF-20EB-4A94-A4CF-1E7856626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3602" y="1433210"/>
            <a:ext cx="1607595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>
                <a:solidFill>
                  <a:srgbClr val="5C3614"/>
                </a:solidFill>
              </a:rPr>
              <a:t>     3. Cities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u="sng" dirty="0">
                <a:solidFill>
                  <a:srgbClr val="5C3614"/>
                </a:solidFill>
              </a:rPr>
              <a:t>Least Avg Rating                                 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9A1A15C-FFFA-4C71-8ECC-6BC1140D6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668" y="1454392"/>
            <a:ext cx="3492534" cy="1984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/>
              <a:t>                 1. </a:t>
            </a:r>
            <a:r>
              <a:rPr lang="en-US" altLang="en-US" sz="1600" b="1" dirty="0">
                <a:solidFill>
                  <a:srgbClr val="5C3614"/>
                </a:solidFill>
              </a:rPr>
              <a:t>Rating Categories</a:t>
            </a:r>
          </a:p>
          <a:p>
            <a:r>
              <a:rPr lang="en-US" sz="1600" dirty="0">
                <a:solidFill>
                  <a:srgbClr val="6B3D3D"/>
                </a:solidFill>
              </a:rPr>
              <a:t>Excellent(1-2): </a:t>
            </a:r>
            <a:r>
              <a:rPr lang="en-US" sz="1600" dirty="0">
                <a:solidFill>
                  <a:srgbClr val="FF0000"/>
                </a:solidFill>
              </a:rPr>
              <a:t>1423</a:t>
            </a:r>
          </a:p>
          <a:p>
            <a:r>
              <a:rPr lang="en-US" sz="1600" dirty="0">
                <a:solidFill>
                  <a:srgbClr val="6B3D3D"/>
                </a:solidFill>
              </a:rPr>
              <a:t>Good(2-3): </a:t>
            </a:r>
            <a:r>
              <a:rPr lang="en-US" sz="1600" dirty="0">
                <a:solidFill>
                  <a:srgbClr val="00B050"/>
                </a:solidFill>
              </a:rPr>
              <a:t>4590</a:t>
            </a:r>
          </a:p>
          <a:p>
            <a:r>
              <a:rPr lang="en-US" sz="1600" dirty="0">
                <a:solidFill>
                  <a:srgbClr val="6B3D3D"/>
                </a:solidFill>
              </a:rPr>
              <a:t>Fair(3-4): </a:t>
            </a:r>
            <a:r>
              <a:rPr lang="en-US" sz="1600" dirty="0">
                <a:solidFill>
                  <a:srgbClr val="FFC000"/>
                </a:solidFill>
              </a:rPr>
              <a:t>2158</a:t>
            </a:r>
          </a:p>
          <a:p>
            <a:r>
              <a:rPr lang="en-US" sz="1600" dirty="0">
                <a:solidFill>
                  <a:srgbClr val="6B3D3D"/>
                </a:solidFill>
              </a:rPr>
              <a:t>Poor</a:t>
            </a:r>
            <a:r>
              <a:rPr lang="en-US" sz="1600" dirty="0">
                <a:solidFill>
                  <a:srgbClr val="6B3D3D"/>
                </a:solidFill>
                <a:sym typeface="Wingdings" panose="05000000000000000000" pitchFamily="2" charset="2"/>
              </a:rPr>
              <a:t>(4-5)</a:t>
            </a:r>
            <a:r>
              <a:rPr lang="en-US" sz="1600" dirty="0">
                <a:solidFill>
                  <a:srgbClr val="6B3D3D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1380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altLang="en-US" sz="1600" dirty="0">
              <a:latin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E7BFB9-76C6-4C89-98A1-D43541A69E6D}"/>
              </a:ext>
            </a:extLst>
          </p:cNvPr>
          <p:cNvCxnSpPr>
            <a:cxnSpLocks/>
          </p:cNvCxnSpPr>
          <p:nvPr/>
        </p:nvCxnSpPr>
        <p:spPr>
          <a:xfrm>
            <a:off x="4089740" y="1492689"/>
            <a:ext cx="0" cy="4594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0341BC-BFA0-4382-B916-404311BE44B2}"/>
              </a:ext>
            </a:extLst>
          </p:cNvPr>
          <p:cNvCxnSpPr>
            <a:cxnSpLocks/>
          </p:cNvCxnSpPr>
          <p:nvPr/>
        </p:nvCxnSpPr>
        <p:spPr>
          <a:xfrm>
            <a:off x="8124547" y="1573791"/>
            <a:ext cx="0" cy="4631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">
            <a:extLst>
              <a:ext uri="{FF2B5EF4-FFF2-40B4-BE49-F238E27FC236}">
                <a16:creationId xmlns:a16="http://schemas.microsoft.com/office/drawing/2014/main" id="{7A959686-9113-46E5-AB14-64E315E17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6299" y="1436825"/>
            <a:ext cx="139601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>
                <a:solidFill>
                  <a:srgbClr val="5C3614"/>
                </a:solidFill>
              </a:rPr>
              <a:t>2. Countries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CF6EAD-5426-42B8-9383-3B310CDB6F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2" t="31484" r="62573" b="52880"/>
          <a:stretch/>
        </p:blipFill>
        <p:spPr>
          <a:xfrm>
            <a:off x="8841087" y="2327372"/>
            <a:ext cx="2170800" cy="1181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EAA100-D49E-4248-BDA6-32A7AA322B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5" t="31484" r="59441" b="52621"/>
          <a:stretch/>
        </p:blipFill>
        <p:spPr>
          <a:xfrm>
            <a:off x="8879187" y="4259488"/>
            <a:ext cx="2170372" cy="1518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E30256-9D3D-4EAB-81D8-0CE798239117}"/>
              </a:ext>
            </a:extLst>
          </p:cNvPr>
          <p:cNvSpPr txBox="1"/>
          <p:nvPr/>
        </p:nvSpPr>
        <p:spPr>
          <a:xfrm>
            <a:off x="9181702" y="3846811"/>
            <a:ext cx="2028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u="sng" dirty="0">
                <a:solidFill>
                  <a:srgbClr val="5C3614"/>
                </a:solidFill>
              </a:rPr>
              <a:t>Highest Avg Rating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03AA34-4A45-4879-A9DE-194062277D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 t="41681" r="66552" b="24014"/>
          <a:stretch/>
        </p:blipFill>
        <p:spPr>
          <a:xfrm>
            <a:off x="398092" y="3503250"/>
            <a:ext cx="3175348" cy="2268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258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01AA-46F1-43F2-910B-0F7BDFC1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302"/>
            <a:ext cx="10515600" cy="1055302"/>
          </a:xfrm>
        </p:spPr>
        <p:txBody>
          <a:bodyPr>
            <a:normAutofit/>
          </a:bodyPr>
          <a:lstStyle/>
          <a:p>
            <a:pPr algn="ctr"/>
            <a:r>
              <a:rPr lang="en-IN" sz="4300" dirty="0">
                <a:solidFill>
                  <a:srgbClr val="AA6729"/>
                </a:solidFill>
              </a:rPr>
              <a:t>Ratings and Reviews Analysis: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951D13F-482B-4008-A1A8-5F43446D9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97" y="1522365"/>
            <a:ext cx="11028597" cy="4487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  <a:latin typeface="+mj-lt"/>
              </a:rPr>
              <a:t>Basic Insights: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4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The majority of the restaurants fall into the </a:t>
            </a:r>
            <a:r>
              <a:rPr kumimoji="0" lang="en-US" altLang="en-US" sz="1640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"Good" </a:t>
            </a:r>
            <a:r>
              <a:rPr kumimoji="0" lang="en-US" altLang="en-US" sz="164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rating category </a:t>
            </a:r>
            <a:r>
              <a:rPr kumimoji="0" lang="en-US" altLang="en-US" sz="1640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(46%), </a:t>
            </a:r>
            <a:r>
              <a:rPr kumimoji="0" lang="en-US" altLang="en-US" sz="164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indicating that most establishments  have       satisfactory ratings.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40" b="0" i="0" u="none" strike="noStrike" cap="none" normalizeH="0" baseline="0" dirty="0">
              <a:ln>
                <a:noFill/>
              </a:ln>
              <a:solidFill>
                <a:srgbClr val="7E4B1C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4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The</a:t>
            </a:r>
            <a:r>
              <a:rPr kumimoji="0" lang="en-US" altLang="en-US" sz="164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4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"Poor</a:t>
            </a:r>
            <a:r>
              <a:rPr kumimoji="0" lang="en-US" altLang="en-US" sz="1640" b="1" i="0" u="none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</a:rPr>
              <a:t>" </a:t>
            </a:r>
            <a:r>
              <a:rPr kumimoji="0" lang="en-US" altLang="en-US" sz="164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rating category has the smallest proportion </a:t>
            </a:r>
            <a:r>
              <a:rPr kumimoji="0" lang="en-US" altLang="en-US" sz="164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(14%),</a:t>
            </a:r>
            <a:r>
              <a:rPr kumimoji="0" lang="en-US" altLang="en-US" sz="164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sz="164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suggesting relatively fewer restaurants are rated poorly.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40" b="0" i="0" u="none" strike="noStrike" cap="none" normalizeH="0" baseline="0" dirty="0">
              <a:ln>
                <a:noFill/>
              </a:ln>
              <a:solidFill>
                <a:srgbClr val="7E4B1C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4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Countries like the </a:t>
            </a:r>
            <a:r>
              <a:rPr kumimoji="0" lang="en-US" altLang="en-US" sz="1640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Philippines, Turkey, and Indonesia </a:t>
            </a:r>
            <a:r>
              <a:rPr kumimoji="0" lang="en-US" altLang="en-US" sz="164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have higher average ratings, indicating better customer</a:t>
            </a:r>
            <a:r>
              <a:rPr kumimoji="0" lang="en-US" altLang="en-US" sz="1640" b="0" i="0" u="none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</a:rPr>
              <a:t> </a:t>
            </a:r>
            <a:r>
              <a:rPr kumimoji="0" lang="en-US" altLang="en-US" sz="164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satisfaction and potentially higher quality of dining experiences.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40" b="0" i="0" u="none" strike="noStrike" cap="none" normalizeH="0" baseline="0" dirty="0">
              <a:ln>
                <a:noFill/>
              </a:ln>
              <a:solidFill>
                <a:srgbClr val="7E4B1C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4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India</a:t>
            </a:r>
            <a:r>
              <a:rPr kumimoji="0" lang="en-US" altLang="en-US" sz="164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4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has the lowest average rating </a:t>
            </a:r>
            <a:r>
              <a:rPr kumimoji="0" lang="en-US" altLang="en-US" sz="164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(2.77), </a:t>
            </a:r>
            <a:r>
              <a:rPr kumimoji="0" lang="en-US" altLang="en-US" sz="164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which may suggest room for improvement in customer satisfaction or quality of service.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40" b="0" i="0" u="none" strike="noStrike" cap="none" normalizeH="0" baseline="0" dirty="0">
              <a:ln>
                <a:noFill/>
              </a:ln>
              <a:solidFill>
                <a:srgbClr val="7E4B1C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4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Cities like </a:t>
            </a:r>
            <a:r>
              <a:rPr kumimoji="0" lang="en-US" altLang="en-US" sz="1640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Inner City and Quezon City</a:t>
            </a:r>
            <a:r>
              <a:rPr kumimoji="0" lang="en-US" altLang="en-US" sz="1640" b="0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 </a:t>
            </a:r>
            <a:r>
              <a:rPr kumimoji="0" lang="en-US" altLang="en-US" sz="164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have exceptionally high average ratings, indicating a high level of customer satisfaction.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40" b="0" i="0" u="none" strike="noStrike" cap="none" normalizeH="0" baseline="0" dirty="0">
              <a:ln>
                <a:noFill/>
              </a:ln>
              <a:solidFill>
                <a:srgbClr val="7E4B1C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4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Cities such as </a:t>
            </a:r>
            <a:r>
              <a:rPr kumimoji="0" lang="en-US" altLang="en-US" sz="164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Faridabad and Noida </a:t>
            </a:r>
            <a:r>
              <a:rPr kumimoji="0" lang="en-US" altLang="en-US" sz="164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have the lowest average ratings, indicating areas that may require significant improvement in customer service or dining experience.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54AFE56-13A2-4159-8200-0CD5C4383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343" y="2724322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0213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01AA-46F1-43F2-910B-0F7BDFC1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5302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A96526"/>
                </a:solidFill>
              </a:rPr>
              <a:t>Ratings and Reviews Analysis: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951D13F-482B-4008-A1A8-5F43446D9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343" y="1420428"/>
            <a:ext cx="11006801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5C3614"/>
                </a:solidFill>
              </a:rPr>
              <a:t>Additional Findings:</a:t>
            </a:r>
            <a:endParaRPr kumimoji="0" lang="en-US" altLang="en-US" sz="2000" b="1" i="0" strike="noStrike" cap="none" normalizeH="0" baseline="0" dirty="0">
              <a:ln>
                <a:noFill/>
              </a:ln>
              <a:solidFill>
                <a:srgbClr val="5C3614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u="sng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u="sng" dirty="0">
                <a:solidFill>
                  <a:srgbClr val="5C3614"/>
                </a:solidFill>
              </a:rPr>
              <a:t>Votes and Ratings:</a:t>
            </a:r>
            <a:endParaRPr kumimoji="0" lang="en-US" altLang="en-US" sz="1800" b="1" i="0" u="sng" strike="noStrike" cap="none" normalizeH="0" baseline="0" dirty="0">
              <a:ln>
                <a:noFill/>
              </a:ln>
              <a:solidFill>
                <a:srgbClr val="5C3614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rgbClr val="7E4B1C"/>
                </a:solidFill>
              </a:rPr>
              <a:t>From the analysis, we found that there is a </a:t>
            </a:r>
            <a:r>
              <a:rPr lang="en-US" altLang="en-US" b="1" dirty="0">
                <a:solidFill>
                  <a:srgbClr val="607B35"/>
                </a:solidFill>
              </a:rPr>
              <a:t>positive relation </a:t>
            </a:r>
            <a:r>
              <a:rPr lang="en-US" altLang="en-US" dirty="0">
                <a:solidFill>
                  <a:srgbClr val="7E4B1C"/>
                </a:solidFill>
              </a:rPr>
              <a:t>between rating and sum of votes, Higher the Rating Higher is the Votes.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This indicates that customers are more inclined to vote when they have a positive experience and customers are less likely to engage or leave feedback when their experience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</a:rPr>
              <a:t>mediocre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poor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u="sng" dirty="0">
                <a:solidFill>
                  <a:srgbClr val="5C3614"/>
                </a:solidFill>
              </a:rPr>
              <a:t>Buckets and Ratings: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7E4B1C"/>
                </a:solidFill>
              </a:rPr>
              <a:t>From the analysis, we found that there is a relationship between </a:t>
            </a:r>
            <a:r>
              <a:rPr lang="en-US" altLang="en-US" b="1" dirty="0">
                <a:solidFill>
                  <a:srgbClr val="6B3D3D"/>
                </a:solidFill>
              </a:rPr>
              <a:t>Buckets</a:t>
            </a:r>
            <a:r>
              <a:rPr lang="en-US" altLang="en-US" dirty="0">
                <a:solidFill>
                  <a:srgbClr val="6B3D3D"/>
                </a:solidFill>
              </a:rPr>
              <a:t> </a:t>
            </a:r>
            <a:r>
              <a:rPr lang="en-US" altLang="en-US" dirty="0">
                <a:solidFill>
                  <a:srgbClr val="7E4B1C"/>
                </a:solidFill>
              </a:rPr>
              <a:t>and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6B3D3D"/>
                </a:solidFill>
              </a:rPr>
              <a:t>Rating category.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7E4B1C"/>
                </a:solidFill>
              </a:rPr>
              <a:t>Out of </a:t>
            </a:r>
            <a:r>
              <a:rPr lang="en-US" altLang="en-US" b="1" dirty="0">
                <a:solidFill>
                  <a:srgbClr val="C00000"/>
                </a:solidFill>
              </a:rPr>
              <a:t>2158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7E4B1C"/>
                </a:solidFill>
              </a:rPr>
              <a:t>poor ratings 1704 ratings belongs to restaurants which comes under </a:t>
            </a:r>
            <a:r>
              <a:rPr lang="en-US" altLang="en-US" b="1" dirty="0">
                <a:solidFill>
                  <a:srgbClr val="C00000"/>
                </a:solidFill>
              </a:rPr>
              <a:t>Lower End Bucket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7E4B1C"/>
                </a:solidFill>
              </a:rPr>
              <a:t>Category which has a price range of </a:t>
            </a:r>
            <a:r>
              <a:rPr lang="en-US" altLang="en-US" b="1" dirty="0">
                <a:solidFill>
                  <a:srgbClr val="C00000"/>
                </a:solidFill>
              </a:rPr>
              <a:t>1</a:t>
            </a:r>
            <a:r>
              <a:rPr lang="en-US" altLang="en-US" dirty="0"/>
              <a:t>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7E4B1C"/>
                </a:solidFill>
              </a:rPr>
              <a:t>There are </a:t>
            </a:r>
            <a:r>
              <a:rPr lang="en-US" altLang="en-US" b="1" dirty="0">
                <a:solidFill>
                  <a:srgbClr val="607B35"/>
                </a:solidFill>
              </a:rPr>
              <a:t>0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7E4B1C"/>
                </a:solidFill>
              </a:rPr>
              <a:t>poor and fair ratings for restaurants which comes under</a:t>
            </a:r>
            <a:r>
              <a:rPr lang="en-US" altLang="en-US" dirty="0">
                <a:solidFill>
                  <a:srgbClr val="607B35"/>
                </a:solidFill>
              </a:rPr>
              <a:t> H</a:t>
            </a:r>
            <a:r>
              <a:rPr lang="en-US" altLang="en-US" b="1" dirty="0">
                <a:solidFill>
                  <a:srgbClr val="607B35"/>
                </a:solidFill>
              </a:rPr>
              <a:t>igher end buckets </a:t>
            </a:r>
            <a:r>
              <a:rPr lang="en-US" altLang="en-US" dirty="0">
                <a:solidFill>
                  <a:srgbClr val="7E4B1C"/>
                </a:solidFill>
              </a:rPr>
              <a:t>which has a price range of </a:t>
            </a:r>
            <a:r>
              <a:rPr lang="en-US" altLang="en-US" b="1" dirty="0">
                <a:solidFill>
                  <a:srgbClr val="607B35"/>
                </a:solidFill>
              </a:rPr>
              <a:t>4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E4B1C"/>
                </a:solidFill>
              </a:rPr>
              <a:t>This trend underscores the importance of pricing in customer satisfaction, where higher-end establishments tend to offer superior quality and service, resulting in better ratings.</a:t>
            </a:r>
            <a:endParaRPr lang="en-US" altLang="en-US" dirty="0">
              <a:solidFill>
                <a:srgbClr val="7E4B1C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8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54AFE56-13A2-4159-8200-0CD5C4383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343" y="2724322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3723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2825" y="2838450"/>
            <a:ext cx="6876723" cy="1434036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A96526"/>
                </a:solidFill>
              </a:rPr>
              <a:t>POPULARITY</a:t>
            </a:r>
            <a:br>
              <a:rPr lang="en-US" sz="4800" dirty="0">
                <a:solidFill>
                  <a:srgbClr val="A96526"/>
                </a:solidFill>
              </a:rPr>
            </a:br>
            <a:r>
              <a:rPr lang="en-US" sz="4800" dirty="0"/>
              <a:t> </a:t>
            </a:r>
            <a:r>
              <a:rPr lang="en-US" sz="4800" dirty="0">
                <a:solidFill>
                  <a:srgbClr val="A96526"/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24299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859E-3271-4E04-94DB-ABEB628D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740"/>
            <a:ext cx="10515600" cy="717794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A96526"/>
                </a:solidFill>
              </a:rPr>
              <a:t>Popularity Analysis:</a:t>
            </a:r>
            <a:br>
              <a:rPr lang="en-IN" dirty="0"/>
            </a:br>
            <a:endParaRPr lang="en-IN" sz="220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10082EF-20EB-4A94-A4CF-1E7856626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6265" y="1478853"/>
            <a:ext cx="2567535" cy="56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/>
              <a:t>            </a:t>
            </a:r>
            <a:r>
              <a:rPr lang="en-US" altLang="en-US" sz="1600" b="1" dirty="0">
                <a:solidFill>
                  <a:srgbClr val="5C3614"/>
                </a:solidFill>
              </a:rPr>
              <a:t>Countries &amp; Cities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rgbClr val="5C3614"/>
                </a:solidFill>
              </a:rPr>
              <a:t>                  </a:t>
            </a:r>
            <a:r>
              <a:rPr lang="en-US" altLang="en-US" sz="1500" u="sng" dirty="0">
                <a:solidFill>
                  <a:srgbClr val="5C3614"/>
                </a:solidFill>
              </a:rPr>
              <a:t>Highest Votes                                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9A1A15C-FFFA-4C71-8ECC-6BC1140D6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668" y="1462613"/>
            <a:ext cx="3492534" cy="173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/>
              <a:t>         </a:t>
            </a:r>
            <a:r>
              <a:rPr lang="en-US" altLang="en-US" sz="1600" b="1" dirty="0">
                <a:solidFill>
                  <a:srgbClr val="5C3614"/>
                </a:solidFill>
                <a:latin typeface="+mj-lt"/>
              </a:rPr>
              <a:t>Most Popular cuisines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b="1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500" dirty="0">
                <a:solidFill>
                  <a:srgbClr val="6B3D3D"/>
                </a:solidFill>
              </a:rPr>
              <a:t>North Indian, Mughlai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500" dirty="0">
                <a:solidFill>
                  <a:srgbClr val="6B3D3D"/>
                </a:solidFill>
              </a:rPr>
              <a:t>North Indian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B3D3D"/>
                </a:solidFill>
                <a:effectLst/>
              </a:rPr>
              <a:t>North Indian, Chinese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500" dirty="0">
                <a:solidFill>
                  <a:srgbClr val="6B3D3D"/>
                </a:solidFill>
              </a:rPr>
              <a:t>Cafe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B3D3D"/>
                </a:solidFill>
                <a:effectLst/>
              </a:rPr>
              <a:t>Chinese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E7BFB9-76C6-4C89-98A1-D43541A69E6D}"/>
              </a:ext>
            </a:extLst>
          </p:cNvPr>
          <p:cNvCxnSpPr>
            <a:cxnSpLocks/>
          </p:cNvCxnSpPr>
          <p:nvPr/>
        </p:nvCxnSpPr>
        <p:spPr>
          <a:xfrm>
            <a:off x="3870665" y="1492689"/>
            <a:ext cx="0" cy="4594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0341BC-BFA0-4382-B916-404311BE44B2}"/>
              </a:ext>
            </a:extLst>
          </p:cNvPr>
          <p:cNvCxnSpPr>
            <a:cxnSpLocks/>
          </p:cNvCxnSpPr>
          <p:nvPr/>
        </p:nvCxnSpPr>
        <p:spPr>
          <a:xfrm>
            <a:off x="8679492" y="1576693"/>
            <a:ext cx="0" cy="4631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">
            <a:extLst>
              <a:ext uri="{FF2B5EF4-FFF2-40B4-BE49-F238E27FC236}">
                <a16:creationId xmlns:a16="http://schemas.microsoft.com/office/drawing/2014/main" id="{7A959686-9113-46E5-AB14-64E315E17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0731" y="1432224"/>
            <a:ext cx="320520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>
                <a:solidFill>
                  <a:srgbClr val="5C3614"/>
                </a:solidFill>
                <a:latin typeface="+mj-lt"/>
              </a:rPr>
              <a:t>Most Popular Restaurants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30256-9D3D-4EAB-81D8-0CE798239117}"/>
              </a:ext>
            </a:extLst>
          </p:cNvPr>
          <p:cNvSpPr txBox="1"/>
          <p:nvPr/>
        </p:nvSpPr>
        <p:spPr>
          <a:xfrm>
            <a:off x="9230616" y="3892231"/>
            <a:ext cx="202891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500" dirty="0">
                <a:solidFill>
                  <a:srgbClr val="5C3614"/>
                </a:solidFill>
              </a:rPr>
              <a:t>           </a:t>
            </a:r>
            <a:r>
              <a:rPr lang="en-US" altLang="en-US" sz="1500" u="sng" dirty="0">
                <a:solidFill>
                  <a:srgbClr val="5C3614"/>
                </a:solidFill>
              </a:rPr>
              <a:t>Lowest Votes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948E4-6EBE-403D-B855-B7B03F891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" t="59417" r="70052" b="23366"/>
          <a:stretch/>
        </p:blipFill>
        <p:spPr>
          <a:xfrm>
            <a:off x="601827" y="3717548"/>
            <a:ext cx="3077966" cy="21188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E6B46D-4B37-4D67-AD85-672AC9EEECF1}"/>
              </a:ext>
            </a:extLst>
          </p:cNvPr>
          <p:cNvSpPr txBox="1"/>
          <p:nvPr/>
        </p:nvSpPr>
        <p:spPr>
          <a:xfrm>
            <a:off x="4312397" y="1797514"/>
            <a:ext cx="3322489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500" dirty="0">
                <a:solidFill>
                  <a:srgbClr val="6B3D3D"/>
                </a:solidFill>
              </a:rPr>
              <a:t>AB’s – Absolute Barbecues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500" dirty="0">
                <a:solidFill>
                  <a:srgbClr val="6B3D3D"/>
                </a:solidFill>
              </a:rPr>
              <a:t>Barbeque Nation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500" dirty="0">
                <a:solidFill>
                  <a:srgbClr val="6B3D3D"/>
                </a:solidFill>
              </a:rPr>
              <a:t>Big Chill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rgbClr val="6B3D3D"/>
              </a:solidFill>
              <a:effectLst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500" dirty="0">
                <a:solidFill>
                  <a:srgbClr val="6B3D3D"/>
                </a:solidFill>
              </a:rPr>
              <a:t>Farzi Cafe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500" dirty="0">
                <a:solidFill>
                  <a:srgbClr val="6B3D3D"/>
                </a:solidFill>
              </a:rPr>
              <a:t>Toit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rgbClr val="6B3D3D"/>
              </a:solidFill>
              <a:effectLst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12FE1A-CD73-4817-8C7A-497BBDF254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4" t="33272" r="27172" b="12224"/>
          <a:stretch/>
        </p:blipFill>
        <p:spPr>
          <a:xfrm>
            <a:off x="4118626" y="3258328"/>
            <a:ext cx="4308223" cy="26732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45D9AB-8000-43C1-B886-281CADB165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0" t="51670" r="72500" b="35345"/>
          <a:stretch/>
        </p:blipFill>
        <p:spPr>
          <a:xfrm>
            <a:off x="9101220" y="2116521"/>
            <a:ext cx="2443080" cy="1393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726B58-563A-42FB-BE54-EC3B3AB737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51653" r="70052" b="34887"/>
          <a:stretch/>
        </p:blipFill>
        <p:spPr>
          <a:xfrm>
            <a:off x="9080961" y="4260634"/>
            <a:ext cx="2444289" cy="15661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000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01AA-46F1-43F2-910B-0F7BDFC1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2468"/>
            <a:ext cx="10515600" cy="1055302"/>
          </a:xfrm>
        </p:spPr>
        <p:txBody>
          <a:bodyPr>
            <a:normAutofit/>
          </a:bodyPr>
          <a:lstStyle/>
          <a:p>
            <a:pPr algn="ctr"/>
            <a:r>
              <a:rPr lang="en-IN" sz="4400" dirty="0">
                <a:solidFill>
                  <a:srgbClr val="A96526"/>
                </a:solidFill>
              </a:rPr>
              <a:t>Popularity Analysis: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951D13F-482B-4008-A1A8-5F43446D9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343" y="1760438"/>
            <a:ext cx="1100680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</a:rPr>
              <a:t>Basic Insights: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sng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  <a:latin typeface="+mj-lt"/>
              </a:rPr>
              <a:t>Popular Cuisines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North Indian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cuisine dominates the popularity chart, reflecting a strong preference for this type of cuisine.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The combination of North Indian with other cuisines like Mughlai and Chinese also indicates a trend towards fusion or multi-cuisine offerings.</a:t>
            </a:r>
            <a:endParaRPr lang="en-US" altLang="en-US" sz="1600" dirty="0">
              <a:solidFill>
                <a:srgbClr val="7E4B1C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sng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  <a:latin typeface="+mj-lt"/>
              </a:rPr>
              <a:t>Popular Restaurants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1" i="0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AB’s – Absolute Barbecues </a:t>
            </a:r>
            <a:r>
              <a:rPr kumimoji="0" lang="en-US" altLang="en-US" sz="1600" i="0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leads in popularity by a significant margin, suggesting a highly favorable customer experience or effective marketing strategies.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sng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  <a:latin typeface="+mj-lt"/>
              </a:rPr>
              <a:t>Country </a:t>
            </a:r>
            <a:r>
              <a:rPr lang="en-US" altLang="en-US" sz="1600" b="1" u="sng" dirty="0">
                <a:solidFill>
                  <a:srgbClr val="5C3614"/>
                </a:solidFill>
                <a:latin typeface="+mj-lt"/>
              </a:rPr>
              <a:t>and Cities (Highest Votes)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Indian cities, particularly </a:t>
            </a:r>
            <a:r>
              <a:rPr kumimoji="0" lang="en-US" altLang="en-US" sz="1600" b="1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New Delhi, </a:t>
            </a:r>
            <a:r>
              <a:rPr kumimoji="0" lang="en-US" altLang="en-US" sz="1600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receive the highest number of votes, indicating a vibrant and engaged customer base.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The concentration of votes in major Indian cities suggests these areas have a significant influence on the overall popularity metrics.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sng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  <a:latin typeface="+mj-lt"/>
              </a:rPr>
              <a:t>Country </a:t>
            </a:r>
            <a:r>
              <a:rPr lang="en-US" altLang="en-US" sz="1600" b="1" u="sng" dirty="0">
                <a:solidFill>
                  <a:srgbClr val="5C3614"/>
                </a:solidFill>
                <a:latin typeface="+mj-lt"/>
              </a:rPr>
              <a:t>and Cities (Lowest Votes)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7E4B1C"/>
                </a:solidFill>
              </a:rPr>
              <a:t>Cities with the lowest votes </a:t>
            </a:r>
            <a:r>
              <a:rPr lang="en-US" altLang="en-US" sz="1600" b="1" dirty="0">
                <a:solidFill>
                  <a:srgbClr val="C00000"/>
                </a:solidFill>
              </a:rPr>
              <a:t>Consort</a:t>
            </a:r>
            <a:r>
              <a:rPr lang="en-US" altLang="en-US" sz="1600" b="1" dirty="0">
                <a:solidFill>
                  <a:srgbClr val="00B050"/>
                </a:solidFill>
              </a:rPr>
              <a:t> </a:t>
            </a:r>
            <a:r>
              <a:rPr lang="en-US" altLang="en-US" sz="1600" dirty="0">
                <a:solidFill>
                  <a:srgbClr val="7E4B1C"/>
                </a:solidFill>
              </a:rPr>
              <a:t>and </a:t>
            </a:r>
            <a:r>
              <a:rPr lang="en-US" altLang="en-US" sz="1600" b="1" dirty="0">
                <a:solidFill>
                  <a:srgbClr val="C00000"/>
                </a:solidFill>
              </a:rPr>
              <a:t>Cochrane</a:t>
            </a:r>
            <a:r>
              <a:rPr lang="en-US" altLang="en-US" sz="1600" dirty="0"/>
              <a:t> </a:t>
            </a:r>
            <a:r>
              <a:rPr lang="en-US" altLang="en-US" sz="1600" dirty="0">
                <a:solidFill>
                  <a:srgbClr val="7E4B1C"/>
                </a:solidFill>
              </a:rPr>
              <a:t>are relatively unknown or have a smaller population, which could impact the number of votes.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54AFE56-13A2-4159-8200-0CD5C4383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343" y="2724322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0924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01AA-46F1-43F2-910B-0F7BDFC1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5302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A96526"/>
                </a:solidFill>
              </a:rPr>
              <a:t>Popularity Analysis: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951D13F-482B-4008-A1A8-5F43446D9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343" y="1654746"/>
            <a:ext cx="5755393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5C3614"/>
                </a:solidFill>
              </a:rPr>
              <a:t>Additional Findings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5C3614"/>
                </a:solidFill>
              </a:rPr>
              <a:t>Influence of Indian Data:</a:t>
            </a:r>
          </a:p>
          <a:p>
            <a:r>
              <a:rPr lang="en-US" dirty="0">
                <a:solidFill>
                  <a:srgbClr val="7E4B1C"/>
                </a:solidFill>
              </a:rPr>
              <a:t>The popularity of North Indian cuisines (Mughlai, North Indian, North Indian-Chinese) is significantly influenced by the high number of restaurants in India, which has the maximum number of votes and restaurants.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5C3614"/>
                </a:solidFill>
              </a:rPr>
              <a:t>Broader Trend</a:t>
            </a:r>
            <a:r>
              <a:rPr lang="en-US" b="1" dirty="0">
                <a:solidFill>
                  <a:srgbClr val="5C3614"/>
                </a:solidFill>
              </a:rPr>
              <a:t>:</a:t>
            </a:r>
          </a:p>
          <a:p>
            <a:r>
              <a:rPr lang="en-US" dirty="0">
                <a:solidFill>
                  <a:srgbClr val="7E4B1C"/>
                </a:solidFill>
              </a:rPr>
              <a:t>Despite the strong influence of Indian data, the cuisine found most consistently across various countries is </a:t>
            </a:r>
            <a:r>
              <a:rPr lang="en-US" b="1" dirty="0">
                <a:solidFill>
                  <a:srgbClr val="5C3614"/>
                </a:solidFill>
              </a:rPr>
              <a:t>Cafe</a:t>
            </a:r>
            <a:r>
              <a:rPr lang="en-US" dirty="0">
                <a:solidFill>
                  <a:srgbClr val="7E4B1C"/>
                </a:solidFill>
              </a:rPr>
              <a:t>. This indicates that Cafe-style cuisine has a broad international appeal and is widely accepted in multiple regions outside India.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u="sng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54AFE56-13A2-4159-8200-0CD5C4383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343" y="2724322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66BF2-7845-4796-BC9A-3418B05D8E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26279" r="48884" b="22629"/>
          <a:stretch/>
        </p:blipFill>
        <p:spPr>
          <a:xfrm>
            <a:off x="6896922" y="2164053"/>
            <a:ext cx="3879540" cy="3430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4810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2825" y="2838450"/>
            <a:ext cx="6876723" cy="1434036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A96526"/>
                </a:solidFill>
              </a:rPr>
              <a:t>RESTAURANT COUNT ANALYSIS</a:t>
            </a:r>
          </a:p>
        </p:txBody>
      </p:sp>
    </p:spTree>
    <p:extLst>
      <p:ext uri="{BB962C8B-B14F-4D97-AF65-F5344CB8AC3E}">
        <p14:creationId xmlns:p14="http://schemas.microsoft.com/office/powerpoint/2010/main" val="228348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D5CB1B-B523-4848-B2F2-825EAAF9D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9D586-9B31-44B4-A16E-EF86E1CD3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84216-5CB9-4165-BF48-4DE3848EEFB3}"/>
              </a:ext>
            </a:extLst>
          </p:cNvPr>
          <p:cNvSpPr txBox="1"/>
          <p:nvPr/>
        </p:nvSpPr>
        <p:spPr>
          <a:xfrm>
            <a:off x="4857750" y="276808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6B3D3D"/>
                </a:solidFill>
              </a:rPr>
              <a:t>Introduction</a:t>
            </a:r>
            <a:endParaRPr lang="en-IN" sz="4800" dirty="0">
              <a:solidFill>
                <a:srgbClr val="6B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82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859E-3271-4E04-94DB-ABEB628D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862"/>
            <a:ext cx="10515600" cy="717794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A96526"/>
                </a:solidFill>
              </a:rPr>
              <a:t>Restaurant Count  Analysis:</a:t>
            </a:r>
            <a:br>
              <a:rPr lang="en-IN" dirty="0"/>
            </a:br>
            <a:endParaRPr lang="en-IN" sz="220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10082EF-20EB-4A94-A4CF-1E7856626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3205" y="1306937"/>
            <a:ext cx="25675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>
                <a:solidFill>
                  <a:srgbClr val="5C3614"/>
                </a:solidFill>
              </a:rPr>
              <a:t>                  Countries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>
                <a:solidFill>
                  <a:srgbClr val="5C3614"/>
                </a:solidFill>
              </a:rPr>
              <a:t>       </a:t>
            </a:r>
            <a:r>
              <a:rPr lang="en-US" altLang="en-US" sz="1400" u="sng" dirty="0">
                <a:solidFill>
                  <a:srgbClr val="5C3614"/>
                </a:solidFill>
              </a:rPr>
              <a:t>Highest No of Restaurants 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9A1A15C-FFFA-4C71-8ECC-6BC1140D6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16" y="1303402"/>
            <a:ext cx="471327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/>
              <a:t>                 </a:t>
            </a:r>
            <a:r>
              <a:rPr lang="en-US" altLang="en-US" sz="1600" b="1" dirty="0">
                <a:solidFill>
                  <a:srgbClr val="5C3614"/>
                </a:solidFill>
              </a:rPr>
              <a:t>Cities with Maximum No of Restaurants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E7BFB9-76C6-4C89-98A1-D43541A69E6D}"/>
              </a:ext>
            </a:extLst>
          </p:cNvPr>
          <p:cNvCxnSpPr>
            <a:cxnSpLocks/>
          </p:cNvCxnSpPr>
          <p:nvPr/>
        </p:nvCxnSpPr>
        <p:spPr>
          <a:xfrm>
            <a:off x="4933015" y="1417320"/>
            <a:ext cx="0" cy="1673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0341BC-BFA0-4382-B916-404311BE44B2}"/>
              </a:ext>
            </a:extLst>
          </p:cNvPr>
          <p:cNvCxnSpPr>
            <a:cxnSpLocks/>
          </p:cNvCxnSpPr>
          <p:nvPr/>
        </p:nvCxnSpPr>
        <p:spPr>
          <a:xfrm>
            <a:off x="8791926" y="1417320"/>
            <a:ext cx="0" cy="4894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9E30256-9D3D-4EAB-81D8-0CE798239117}"/>
              </a:ext>
            </a:extLst>
          </p:cNvPr>
          <p:cNvSpPr txBox="1"/>
          <p:nvPr/>
        </p:nvSpPr>
        <p:spPr>
          <a:xfrm>
            <a:off x="9343234" y="2827303"/>
            <a:ext cx="2028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u="sng" dirty="0">
                <a:solidFill>
                  <a:srgbClr val="5C3614"/>
                </a:solidFill>
              </a:rPr>
              <a:t>Lowest No of Restaurants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2C85E-E1DD-4F60-9F19-0C20A857D0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2" t="51780" r="69636" b="35146"/>
          <a:stretch/>
        </p:blipFill>
        <p:spPr>
          <a:xfrm>
            <a:off x="1352550" y="1796055"/>
            <a:ext cx="2917053" cy="1333133"/>
          </a:xfrm>
          <a:prstGeom prst="rect">
            <a:avLst/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9CB20911-070B-48F8-AA22-6FDDB7D40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2383" y="1282195"/>
            <a:ext cx="471327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>
                <a:solidFill>
                  <a:srgbClr val="5C3614"/>
                </a:solidFill>
              </a:rPr>
              <a:t>                 Cuisines with Max No of Restaurants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b="1" dirty="0">
              <a:solidFill>
                <a:srgbClr val="5C3614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B9A9C8-8965-47AC-B25A-F94B2E8CDA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51562" r="71725" b="38757"/>
          <a:stretch/>
        </p:blipFill>
        <p:spPr>
          <a:xfrm>
            <a:off x="9230490" y="1907227"/>
            <a:ext cx="2311200" cy="9175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7F724F-3537-4A42-B99E-CE8040492B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51562" r="73825" b="39066"/>
          <a:stretch/>
        </p:blipFill>
        <p:spPr>
          <a:xfrm>
            <a:off x="9249540" y="3157905"/>
            <a:ext cx="2311200" cy="9805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BA2631-BD53-4F15-85CE-67A7641B10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0" t="27224" r="66550" b="56338"/>
          <a:stretch/>
        </p:blipFill>
        <p:spPr>
          <a:xfrm>
            <a:off x="5551584" y="1786530"/>
            <a:ext cx="2691568" cy="11521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C74F4C-A0AA-4F65-9672-DFAE59623A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00" t="28990" r="550" b="41334"/>
          <a:stretch/>
        </p:blipFill>
        <p:spPr>
          <a:xfrm>
            <a:off x="1257300" y="3765413"/>
            <a:ext cx="4346264" cy="212820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6BC1516-EFA5-4C2D-84DD-E44C7FD090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20" t="59531" r="854" b="13467"/>
          <a:stretch/>
        </p:blipFill>
        <p:spPr>
          <a:xfrm>
            <a:off x="6343650" y="3755887"/>
            <a:ext cx="2156647" cy="214552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5C3D9C6-0DE4-4489-8C19-71AB433EDF0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5" t="52540" r="73900" b="43733"/>
          <a:stretch/>
        </p:blipFill>
        <p:spPr>
          <a:xfrm>
            <a:off x="9321681" y="5805499"/>
            <a:ext cx="2351043" cy="41860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6DEAE11-356A-4A1A-B487-F68535CE08E3}"/>
              </a:ext>
            </a:extLst>
          </p:cNvPr>
          <p:cNvSpPr txBox="1"/>
          <p:nvPr/>
        </p:nvSpPr>
        <p:spPr>
          <a:xfrm>
            <a:off x="9262514" y="4369204"/>
            <a:ext cx="2533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u="sng" dirty="0">
                <a:solidFill>
                  <a:srgbClr val="5C3614"/>
                </a:solidFill>
              </a:rPr>
              <a:t>Highest and Lowest Restaurant Opened months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7456723-014E-4D5C-8A62-4B04A683A6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5" t="51717" r="73600" b="41719"/>
          <a:stretch/>
        </p:blipFill>
        <p:spPr>
          <a:xfrm>
            <a:off x="9321681" y="4973942"/>
            <a:ext cx="2309484" cy="676198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CFD2007-86C0-4C35-BF05-FC09ECACC68D}"/>
              </a:ext>
            </a:extLst>
          </p:cNvPr>
          <p:cNvCxnSpPr>
            <a:cxnSpLocks/>
          </p:cNvCxnSpPr>
          <p:nvPr/>
        </p:nvCxnSpPr>
        <p:spPr>
          <a:xfrm>
            <a:off x="9010062" y="4215878"/>
            <a:ext cx="28588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5022F9-2B9B-4092-999C-B7627AAE9C25}"/>
              </a:ext>
            </a:extLst>
          </p:cNvPr>
          <p:cNvCxnSpPr>
            <a:cxnSpLocks/>
          </p:cNvCxnSpPr>
          <p:nvPr/>
        </p:nvCxnSpPr>
        <p:spPr>
          <a:xfrm>
            <a:off x="867301" y="3429000"/>
            <a:ext cx="76914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382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F951D13F-482B-4008-A1A8-5F43446D9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75" y="1304110"/>
            <a:ext cx="9963150" cy="6201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</a:rPr>
              <a:t>Basic</a:t>
            </a:r>
            <a:r>
              <a:rPr kumimoji="0" lang="en-US" altLang="en-US" sz="2000" b="1" i="0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</a:rPr>
              <a:t>Insights: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50" b="1" i="0" u="sng" strike="noStrike" cap="none" normalizeH="0" baseline="0" dirty="0">
              <a:ln>
                <a:noFill/>
              </a:ln>
              <a:solidFill>
                <a:srgbClr val="5C3614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50" b="1" u="sng" dirty="0">
                <a:solidFill>
                  <a:srgbClr val="5C3614"/>
                </a:solidFill>
              </a:rPr>
              <a:t>Countries with the Highest and Lowest Number of Restaurants:</a:t>
            </a:r>
            <a:endParaRPr kumimoji="0" lang="en-US" altLang="en-US" sz="1650" b="1" i="0" u="sng" strike="noStrike" cap="none" normalizeH="0" baseline="0" dirty="0">
              <a:ln>
                <a:noFill/>
              </a:ln>
              <a:solidFill>
                <a:srgbClr val="5C3614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50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India</a:t>
            </a: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</a:rPr>
              <a:t> </a:t>
            </a: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has the highest number of restaurants</a:t>
            </a: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50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(8652) </a:t>
            </a: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followed by the </a:t>
            </a:r>
            <a:r>
              <a:rPr kumimoji="0" lang="en-US" altLang="en-US" sz="1650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United States (434) </a:t>
            </a: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and the </a:t>
            </a:r>
            <a:r>
              <a:rPr kumimoji="0" lang="en-US" altLang="en-US" sz="1650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United Kingdom (80).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5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Canada</a:t>
            </a: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, </a:t>
            </a:r>
            <a:r>
              <a:rPr kumimoji="0" lang="en-US" altLang="en-US" sz="165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Qatar</a:t>
            </a: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,</a:t>
            </a: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and</a:t>
            </a: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5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Singapore</a:t>
            </a: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have the lowest number of restaurants, with counts of </a:t>
            </a:r>
            <a:r>
              <a:rPr kumimoji="0" lang="en-US" altLang="en-US" sz="165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4</a:t>
            </a: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65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20</a:t>
            </a: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and</a:t>
            </a: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5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20</a:t>
            </a: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respectively.</a:t>
            </a:r>
          </a:p>
          <a:p>
            <a:endParaRPr lang="en-US" sz="1650" b="1" u="sng" dirty="0"/>
          </a:p>
          <a:p>
            <a:r>
              <a:rPr lang="en-US" sz="1650" b="1" u="sng" dirty="0">
                <a:solidFill>
                  <a:srgbClr val="5C3614"/>
                </a:solidFill>
              </a:rPr>
              <a:t>Cities with Maximum Number of Restaurants:</a:t>
            </a:r>
            <a:endParaRPr lang="en-US" sz="1650" u="sng" dirty="0">
              <a:solidFill>
                <a:srgbClr val="5C361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50" b="1" dirty="0">
                <a:solidFill>
                  <a:srgbClr val="607B35"/>
                </a:solidFill>
              </a:rPr>
              <a:t>New Delhi</a:t>
            </a:r>
            <a:r>
              <a:rPr lang="en-US" sz="1650" dirty="0">
                <a:solidFill>
                  <a:srgbClr val="607B35"/>
                </a:solidFill>
              </a:rPr>
              <a:t> </a:t>
            </a:r>
            <a:r>
              <a:rPr lang="en-US" sz="1650" dirty="0">
                <a:solidFill>
                  <a:srgbClr val="7E4B1C"/>
                </a:solidFill>
              </a:rPr>
              <a:t>leads with</a:t>
            </a:r>
            <a:r>
              <a:rPr lang="en-US" sz="1650" dirty="0"/>
              <a:t> </a:t>
            </a:r>
            <a:r>
              <a:rPr lang="en-US" sz="1650" b="1" dirty="0">
                <a:solidFill>
                  <a:srgbClr val="607B35"/>
                </a:solidFill>
              </a:rPr>
              <a:t>5473</a:t>
            </a:r>
            <a:r>
              <a:rPr lang="en-US" sz="1650" dirty="0"/>
              <a:t> </a:t>
            </a:r>
            <a:r>
              <a:rPr lang="en-US" sz="1650" dirty="0">
                <a:solidFill>
                  <a:srgbClr val="7E4B1C"/>
                </a:solidFill>
              </a:rPr>
              <a:t>restaurants, followed by </a:t>
            </a:r>
            <a:r>
              <a:rPr lang="en-US" sz="1650" b="1" dirty="0">
                <a:solidFill>
                  <a:srgbClr val="607B35"/>
                </a:solidFill>
              </a:rPr>
              <a:t>Gurgaon (1118) </a:t>
            </a:r>
            <a:r>
              <a:rPr lang="en-US" sz="1650" dirty="0">
                <a:solidFill>
                  <a:srgbClr val="607B35"/>
                </a:solidFill>
              </a:rPr>
              <a:t>,</a:t>
            </a:r>
            <a:r>
              <a:rPr lang="en-US" sz="1650" b="1" dirty="0">
                <a:solidFill>
                  <a:srgbClr val="607B35"/>
                </a:solidFill>
              </a:rPr>
              <a:t> Noida (1080) </a:t>
            </a:r>
            <a:r>
              <a:rPr lang="en-US" sz="1650" dirty="0">
                <a:solidFill>
                  <a:srgbClr val="607B35"/>
                </a:solidFill>
              </a:rPr>
              <a:t>, </a:t>
            </a:r>
            <a:r>
              <a:rPr lang="en-US" sz="1650" b="1" dirty="0">
                <a:solidFill>
                  <a:srgbClr val="607B35"/>
                </a:solidFill>
              </a:rPr>
              <a:t>Faridabad (251)</a:t>
            </a:r>
            <a:r>
              <a:rPr lang="en-US" sz="1650" b="1" dirty="0">
                <a:solidFill>
                  <a:srgbClr val="00B050"/>
                </a:solidFill>
              </a:rPr>
              <a:t> </a:t>
            </a:r>
            <a:r>
              <a:rPr lang="en-US" sz="1650" dirty="0"/>
              <a:t>, </a:t>
            </a:r>
            <a:r>
              <a:rPr lang="en-US" sz="1650" dirty="0">
                <a:solidFill>
                  <a:srgbClr val="7E4B1C"/>
                </a:solidFill>
              </a:rPr>
              <a:t>and </a:t>
            </a:r>
            <a:r>
              <a:rPr lang="en-US" sz="1650" b="1" dirty="0">
                <a:solidFill>
                  <a:srgbClr val="607B35"/>
                </a:solidFill>
              </a:rPr>
              <a:t>Ghaziabad (25) </a:t>
            </a:r>
            <a:r>
              <a:rPr lang="en-US" sz="1650" dirty="0"/>
              <a:t>. </a:t>
            </a:r>
            <a:r>
              <a:rPr lang="en-US" sz="1650" dirty="0">
                <a:solidFill>
                  <a:srgbClr val="7E4B1C"/>
                </a:solidFill>
              </a:rPr>
              <a:t>This indicates a high concentration of restaurants in these cities, particularly in New Delhi</a:t>
            </a:r>
            <a:r>
              <a:rPr lang="en-US" sz="1650" dirty="0"/>
              <a:t>.</a:t>
            </a:r>
          </a:p>
          <a:p>
            <a:endParaRPr lang="en-US" sz="1650" b="1" u="sng" dirty="0"/>
          </a:p>
          <a:p>
            <a:r>
              <a:rPr lang="en-US" sz="1650" b="1" u="sng" dirty="0">
                <a:solidFill>
                  <a:srgbClr val="5C3614"/>
                </a:solidFill>
              </a:rPr>
              <a:t>Cuisines with Maximum Number of Restaurants:</a:t>
            </a:r>
            <a:endParaRPr lang="en-US" sz="1650" u="sng" dirty="0">
              <a:solidFill>
                <a:srgbClr val="5C361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50" b="1" dirty="0">
                <a:solidFill>
                  <a:srgbClr val="607B35"/>
                </a:solidFill>
              </a:rPr>
              <a:t>North Indian </a:t>
            </a:r>
            <a:r>
              <a:rPr lang="en-US" sz="1650" dirty="0">
                <a:solidFill>
                  <a:srgbClr val="7E4B1C"/>
                </a:solidFill>
              </a:rPr>
              <a:t>cuisine is the most prevalent with</a:t>
            </a:r>
            <a:r>
              <a:rPr lang="en-US" sz="1650" b="1" dirty="0">
                <a:solidFill>
                  <a:srgbClr val="00B050"/>
                </a:solidFill>
              </a:rPr>
              <a:t> </a:t>
            </a:r>
            <a:r>
              <a:rPr lang="en-US" sz="1650" b="1" dirty="0">
                <a:solidFill>
                  <a:srgbClr val="607B35"/>
                </a:solidFill>
              </a:rPr>
              <a:t>936</a:t>
            </a:r>
            <a:r>
              <a:rPr lang="en-US" sz="1650" b="1" dirty="0">
                <a:solidFill>
                  <a:srgbClr val="00B050"/>
                </a:solidFill>
              </a:rPr>
              <a:t> </a:t>
            </a:r>
            <a:r>
              <a:rPr lang="en-US" sz="1650" dirty="0">
                <a:solidFill>
                  <a:srgbClr val="7E4B1C"/>
                </a:solidFill>
              </a:rPr>
              <a:t>restaurants. It is followed by </a:t>
            </a:r>
            <a:r>
              <a:rPr lang="en-US" sz="1650" b="1" dirty="0">
                <a:solidFill>
                  <a:srgbClr val="607B35"/>
                </a:solidFill>
              </a:rPr>
              <a:t>North Indian and Chinese (511)</a:t>
            </a:r>
            <a:r>
              <a:rPr lang="en-US" sz="1650" dirty="0">
                <a:solidFill>
                  <a:srgbClr val="607B35"/>
                </a:solidFill>
              </a:rPr>
              <a:t>,  </a:t>
            </a:r>
            <a:r>
              <a:rPr lang="en-US" sz="1650" b="1" dirty="0">
                <a:solidFill>
                  <a:srgbClr val="607B35"/>
                </a:solidFill>
              </a:rPr>
              <a:t>Chinese (354)</a:t>
            </a:r>
            <a:r>
              <a:rPr lang="en-US" sz="1650" dirty="0">
                <a:solidFill>
                  <a:srgbClr val="607B35"/>
                </a:solidFill>
              </a:rPr>
              <a:t>, </a:t>
            </a:r>
            <a:r>
              <a:rPr lang="en-US" sz="1650" b="1" dirty="0">
                <a:solidFill>
                  <a:srgbClr val="607B35"/>
                </a:solidFill>
              </a:rPr>
              <a:t>Fast Food (354), </a:t>
            </a:r>
            <a:r>
              <a:rPr lang="en-US" sz="1650" dirty="0">
                <a:solidFill>
                  <a:srgbClr val="7E4B1C"/>
                </a:solidFill>
              </a:rPr>
              <a:t>and</a:t>
            </a:r>
            <a:r>
              <a:rPr lang="en-US" sz="1650" dirty="0">
                <a:solidFill>
                  <a:srgbClr val="607B35"/>
                </a:solidFill>
              </a:rPr>
              <a:t> </a:t>
            </a:r>
            <a:r>
              <a:rPr lang="en-US" sz="1650" b="1" dirty="0">
                <a:solidFill>
                  <a:srgbClr val="607B35"/>
                </a:solidFill>
              </a:rPr>
              <a:t>North Indian and Mughlai (334)</a:t>
            </a:r>
            <a:r>
              <a:rPr lang="en-US" sz="1650" dirty="0"/>
              <a:t>. </a:t>
            </a:r>
            <a:r>
              <a:rPr lang="en-US" sz="1650" dirty="0">
                <a:solidFill>
                  <a:srgbClr val="7E4B1C"/>
                </a:solidFill>
              </a:rPr>
              <a:t>This shows a strong preference for North Indian cuisine.</a:t>
            </a:r>
          </a:p>
          <a:p>
            <a:endParaRPr lang="en-US" sz="1650" dirty="0"/>
          </a:p>
          <a:p>
            <a:r>
              <a:rPr lang="en-US" sz="1650" b="1" u="sng" dirty="0">
                <a:solidFill>
                  <a:srgbClr val="5C3614"/>
                </a:solidFill>
              </a:rPr>
              <a:t>Year-wise Restaurants Opened:</a:t>
            </a:r>
            <a:endParaRPr lang="en-US" sz="1650" u="sng" dirty="0">
              <a:solidFill>
                <a:srgbClr val="5C361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7E4B1C"/>
                </a:solidFill>
              </a:rPr>
              <a:t>There is a fluctuating trend in the number of restaurants opened each year, with notable peaks in</a:t>
            </a:r>
            <a:r>
              <a:rPr lang="en-US" sz="1650" dirty="0"/>
              <a:t> </a:t>
            </a:r>
            <a:r>
              <a:rPr lang="en-US" sz="1650" b="1" dirty="0">
                <a:solidFill>
                  <a:srgbClr val="607B35"/>
                </a:solidFill>
              </a:rPr>
              <a:t>2011 (1098)</a:t>
            </a:r>
            <a:r>
              <a:rPr lang="en-US" sz="1650" dirty="0">
                <a:solidFill>
                  <a:srgbClr val="607B35"/>
                </a:solidFill>
              </a:rPr>
              <a:t> </a:t>
            </a:r>
            <a:r>
              <a:rPr lang="en-US" sz="1650" dirty="0">
                <a:solidFill>
                  <a:srgbClr val="7E4B1C"/>
                </a:solidFill>
              </a:rPr>
              <a:t>and</a:t>
            </a:r>
            <a:r>
              <a:rPr lang="en-US" sz="1650" b="1" dirty="0">
                <a:solidFill>
                  <a:srgbClr val="7E4B1C"/>
                </a:solidFill>
              </a:rPr>
              <a:t> </a:t>
            </a:r>
            <a:r>
              <a:rPr lang="en-US" sz="1650" b="1" dirty="0">
                <a:solidFill>
                  <a:srgbClr val="607B35"/>
                </a:solidFill>
              </a:rPr>
              <a:t>2018</a:t>
            </a:r>
            <a:r>
              <a:rPr lang="en-US" sz="1650" b="1" dirty="0">
                <a:solidFill>
                  <a:srgbClr val="00B050"/>
                </a:solidFill>
              </a:rPr>
              <a:t> </a:t>
            </a:r>
            <a:r>
              <a:rPr lang="en-US" sz="1650" b="1" dirty="0">
                <a:solidFill>
                  <a:srgbClr val="607B35"/>
                </a:solidFill>
              </a:rPr>
              <a:t>(1102).</a:t>
            </a:r>
          </a:p>
          <a:p>
            <a:endParaRPr lang="en-US" sz="1600" b="1" dirty="0">
              <a:solidFill>
                <a:srgbClr val="00B05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6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54AFE56-13A2-4159-8200-0CD5C4383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343" y="2724322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093B29-F67C-4A71-B9E5-02BB110E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" y="655467"/>
            <a:ext cx="10515600" cy="717794"/>
          </a:xfrm>
        </p:spPr>
        <p:txBody>
          <a:bodyPr>
            <a:noAutofit/>
          </a:bodyPr>
          <a:lstStyle/>
          <a:p>
            <a:pPr algn="ctr"/>
            <a:r>
              <a:rPr lang="en-IN" dirty="0">
                <a:solidFill>
                  <a:srgbClr val="A96526"/>
                </a:solidFill>
              </a:rPr>
              <a:t>Restaurant Count  Analysis:</a:t>
            </a:r>
            <a:br>
              <a:rPr lang="en-IN" dirty="0">
                <a:solidFill>
                  <a:srgbClr val="A96526"/>
                </a:solidFill>
              </a:rPr>
            </a:br>
            <a:endParaRPr lang="en-IN" dirty="0">
              <a:solidFill>
                <a:srgbClr val="A965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986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F951D13F-482B-4008-A1A8-5F43446D9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468" y="4070801"/>
            <a:ext cx="1079706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u="sng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5C3614"/>
                </a:solidFill>
              </a:rPr>
              <a:t>Additional Findings: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7E4B1C"/>
                </a:solidFill>
              </a:rPr>
              <a:t>Weekend Surge</a:t>
            </a:r>
            <a:r>
              <a:rPr lang="en-US" dirty="0">
                <a:solidFill>
                  <a:srgbClr val="7E4B1C"/>
                </a:solidFill>
              </a:rPr>
              <a:t>: Analysis reveals a notable trend where a majority of restaurants on Zomato are open during weekends, aligning with increased user demand and dining-out behavior</a:t>
            </a:r>
            <a:endParaRPr lang="en-US" altLang="en-US" b="1" u="sng" dirty="0">
              <a:solidFill>
                <a:srgbClr val="7E4B1C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54AFE56-13A2-4159-8200-0CD5C4383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343" y="2724322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5F5178E-4DE5-4A1C-BB2F-0E7E8A2E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0012"/>
            <a:ext cx="10515600" cy="717794"/>
          </a:xfrm>
        </p:spPr>
        <p:txBody>
          <a:bodyPr>
            <a:noAutofit/>
          </a:bodyPr>
          <a:lstStyle/>
          <a:p>
            <a:pPr algn="ctr"/>
            <a:r>
              <a:rPr lang="en-IN" dirty="0">
                <a:solidFill>
                  <a:srgbClr val="AA6729"/>
                </a:solidFill>
              </a:rPr>
              <a:t>Restaurant Count Analysis:</a:t>
            </a:r>
            <a:br>
              <a:rPr lang="en-IN" dirty="0">
                <a:solidFill>
                  <a:srgbClr val="AA6729"/>
                </a:solidFill>
              </a:rPr>
            </a:br>
            <a:endParaRPr lang="en-IN" dirty="0">
              <a:solidFill>
                <a:srgbClr val="AA672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F3C16-D309-4B39-9F3C-D3E032FE35AF}"/>
              </a:ext>
            </a:extLst>
          </p:cNvPr>
          <p:cNvSpPr txBox="1"/>
          <p:nvPr/>
        </p:nvSpPr>
        <p:spPr>
          <a:xfrm>
            <a:off x="765698" y="1570160"/>
            <a:ext cx="10056181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000" b="1" i="0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</a:rPr>
              <a:t>Basic Insights:</a:t>
            </a:r>
          </a:p>
          <a:p>
            <a:endParaRPr lang="en-US" sz="1800" b="1" u="sng" dirty="0"/>
          </a:p>
          <a:p>
            <a:r>
              <a:rPr lang="en-US" sz="1800" b="1" u="sng" dirty="0">
                <a:solidFill>
                  <a:srgbClr val="5C3614"/>
                </a:solidFill>
              </a:rPr>
              <a:t>Quarter-wise Restaurant Openings:</a:t>
            </a:r>
            <a:endParaRPr lang="en-US" sz="1800" u="sng" dirty="0">
              <a:solidFill>
                <a:srgbClr val="5C361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E4B1C"/>
                </a:solidFill>
              </a:rPr>
              <a:t>Restaurant openings are relatively evenly distributed across quarters, with </a:t>
            </a:r>
            <a:r>
              <a:rPr lang="en-US" sz="1800" b="1" dirty="0">
                <a:solidFill>
                  <a:srgbClr val="C89800"/>
                </a:solidFill>
              </a:rPr>
              <a:t>Q1 (2.39K) 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C89800"/>
                </a:solidFill>
              </a:rPr>
              <a:t>Q2 (2.46K) </a:t>
            </a:r>
            <a:r>
              <a:rPr lang="en-US" sz="1800" dirty="0"/>
              <a:t>,</a:t>
            </a:r>
          </a:p>
          <a:p>
            <a:r>
              <a:rPr lang="en-US" sz="1800" dirty="0"/>
              <a:t> </a:t>
            </a:r>
            <a:r>
              <a:rPr lang="en-US" sz="1800" b="1" dirty="0">
                <a:solidFill>
                  <a:srgbClr val="C89800"/>
                </a:solidFill>
              </a:rPr>
              <a:t>Q3</a:t>
            </a:r>
            <a:r>
              <a:rPr lang="en-US" sz="1800" b="1" dirty="0">
                <a:solidFill>
                  <a:srgbClr val="FFC000"/>
                </a:solidFill>
              </a:rPr>
              <a:t> </a:t>
            </a:r>
            <a:r>
              <a:rPr lang="en-US" sz="1800" b="1" dirty="0">
                <a:solidFill>
                  <a:srgbClr val="C89800"/>
                </a:solidFill>
              </a:rPr>
              <a:t>(2.37K) </a:t>
            </a:r>
            <a:r>
              <a:rPr lang="en-US" sz="1800" dirty="0">
                <a:solidFill>
                  <a:srgbClr val="7E4B1C"/>
                </a:solidFill>
              </a:rPr>
              <a:t>and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89800"/>
                </a:solidFill>
              </a:rPr>
              <a:t>Q4 </a:t>
            </a:r>
            <a:r>
              <a:rPr lang="en-US" sz="1800" b="1" dirty="0">
                <a:solidFill>
                  <a:srgbClr val="C89800"/>
                </a:solidFill>
              </a:rPr>
              <a:t>(2.33K)</a:t>
            </a:r>
            <a:r>
              <a:rPr lang="en-US" sz="1800" b="1" dirty="0"/>
              <a:t>. </a:t>
            </a:r>
            <a:r>
              <a:rPr lang="en-US" sz="1800" dirty="0">
                <a:solidFill>
                  <a:srgbClr val="7E4B1C"/>
                </a:solidFill>
              </a:rPr>
              <a:t>This suggests a steady rate of restaurant openings throughout the year</a:t>
            </a:r>
            <a:r>
              <a:rPr lang="en-US" sz="1800" dirty="0">
                <a:solidFill>
                  <a:srgbClr val="A96526"/>
                </a:solidFill>
              </a:rPr>
              <a:t>.</a:t>
            </a:r>
          </a:p>
          <a:p>
            <a:endParaRPr lang="en-US" sz="1800" dirty="0">
              <a:solidFill>
                <a:srgbClr val="AA6729"/>
              </a:solidFill>
            </a:endParaRPr>
          </a:p>
          <a:p>
            <a:r>
              <a:rPr lang="en-US" sz="1800" b="1" u="sng" dirty="0">
                <a:solidFill>
                  <a:srgbClr val="5C3614"/>
                </a:solidFill>
              </a:rPr>
              <a:t>Months with Highest and Lowest Restaurant Openings:</a:t>
            </a:r>
            <a:endParaRPr lang="en-US" sz="1800" u="sng" dirty="0">
              <a:solidFill>
                <a:srgbClr val="5C361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607B35"/>
                </a:solidFill>
              </a:rPr>
              <a:t>September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7E4B1C"/>
                </a:solidFill>
              </a:rPr>
              <a:t>and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607B35"/>
                </a:solidFill>
              </a:rPr>
              <a:t>March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dirty="0">
                <a:solidFill>
                  <a:srgbClr val="7E4B1C"/>
                </a:solidFill>
              </a:rPr>
              <a:t>see the highest number of restaurant openings </a:t>
            </a:r>
            <a:r>
              <a:rPr lang="en-US" sz="1800" b="1" dirty="0">
                <a:solidFill>
                  <a:srgbClr val="607B35"/>
                </a:solidFill>
              </a:rPr>
              <a:t>(838 each) 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7E4B1C"/>
                </a:solidFill>
              </a:rPr>
              <a:t>while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b="1" dirty="0">
                <a:solidFill>
                  <a:srgbClr val="C00000"/>
                </a:solidFill>
              </a:rPr>
              <a:t>February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rgbClr val="7E4B1C"/>
                </a:solidFill>
              </a:rPr>
              <a:t>has       the lowest </a:t>
            </a:r>
            <a:r>
              <a:rPr lang="en-US" sz="1800" b="1" dirty="0">
                <a:solidFill>
                  <a:srgbClr val="7E4B1C"/>
                </a:solidFill>
              </a:rPr>
              <a:t>(745)</a:t>
            </a:r>
            <a:r>
              <a:rPr lang="en-US" sz="1800" dirty="0">
                <a:solidFill>
                  <a:srgbClr val="7E4B1C"/>
                </a:solidFill>
              </a:rPr>
              <a:t>.</a:t>
            </a:r>
            <a:endParaRPr lang="en-US" sz="1800" b="1" dirty="0">
              <a:solidFill>
                <a:srgbClr val="7E4B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7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2825" y="2838450"/>
            <a:ext cx="6876723" cy="1434036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A96526"/>
                </a:solidFill>
              </a:rPr>
              <a:t>SERVICE AVAILABILITY ANALYSIS</a:t>
            </a:r>
          </a:p>
        </p:txBody>
      </p:sp>
    </p:spTree>
    <p:extLst>
      <p:ext uri="{BB962C8B-B14F-4D97-AF65-F5344CB8AC3E}">
        <p14:creationId xmlns:p14="http://schemas.microsoft.com/office/powerpoint/2010/main" val="480848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859E-3271-4E04-94DB-ABEB628D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1668"/>
            <a:ext cx="10515600" cy="7177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A96526"/>
                </a:solidFill>
              </a:rPr>
              <a:t>Service Availability Analysis</a:t>
            </a:r>
            <a:br>
              <a:rPr lang="en-IN" dirty="0">
                <a:solidFill>
                  <a:srgbClr val="A96526"/>
                </a:solidFill>
              </a:rPr>
            </a:br>
            <a:endParaRPr lang="en-IN" sz="2200" dirty="0">
              <a:solidFill>
                <a:srgbClr val="A96526"/>
              </a:solidFill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9A1A15C-FFFA-4C71-8ECC-6BC1140D6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670" y="2240245"/>
            <a:ext cx="349253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/>
              <a:t>                </a:t>
            </a:r>
            <a:r>
              <a:rPr lang="en-US" altLang="en-US" sz="1600" b="1" dirty="0">
                <a:solidFill>
                  <a:srgbClr val="7E4B1C"/>
                </a:solidFill>
              </a:rPr>
              <a:t>Having Table Booking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9E206-C1F4-458C-AC1A-5B3F7004B3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4" t="36206" r="57664" b="54305"/>
          <a:stretch/>
        </p:blipFill>
        <p:spPr>
          <a:xfrm>
            <a:off x="1160764" y="2651281"/>
            <a:ext cx="3863996" cy="10901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C3DADA63-2247-48A4-AE92-2821C04E2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8157" y="2249770"/>
            <a:ext cx="3471169" cy="584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/>
              <a:t>                </a:t>
            </a:r>
            <a:r>
              <a:rPr lang="en-US" altLang="en-US" sz="1600" b="1" dirty="0">
                <a:solidFill>
                  <a:srgbClr val="7E4B1C"/>
                </a:solidFill>
              </a:rPr>
              <a:t>Having Online Delivery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B8C23-9879-4F93-B05A-9FC18751AB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5" t="36375" r="57257" b="54136"/>
          <a:stretch/>
        </p:blipFill>
        <p:spPr>
          <a:xfrm>
            <a:off x="6747028" y="2651281"/>
            <a:ext cx="3973428" cy="10901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ectangle 1">
            <a:extLst>
              <a:ext uri="{FF2B5EF4-FFF2-40B4-BE49-F238E27FC236}">
                <a16:creationId xmlns:a16="http://schemas.microsoft.com/office/drawing/2014/main" id="{47AACB69-708A-410C-977C-EAC780F21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032" y="4469166"/>
            <a:ext cx="676126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/>
              <a:t>      </a:t>
            </a:r>
            <a:r>
              <a:rPr lang="en-US" altLang="en-US" sz="1600" b="1" dirty="0">
                <a:solidFill>
                  <a:srgbClr val="7E4B1C"/>
                </a:solidFill>
              </a:rPr>
              <a:t>Count of Restaurants  Having  both Table Booking and Online Delivery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b="1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16F9E32-7BD3-461E-BC00-9A02FB996E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51664" r="77831" b="42640"/>
          <a:stretch/>
        </p:blipFill>
        <p:spPr>
          <a:xfrm>
            <a:off x="4883936" y="4912688"/>
            <a:ext cx="2297764" cy="94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45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F951D13F-482B-4008-A1A8-5F43446D9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199" y="1754261"/>
            <a:ext cx="11006801" cy="578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  <a:latin typeface="Arial" panose="020B0604020202020204" pitchFamily="34" charset="0"/>
              </a:rPr>
              <a:t>Basic Insights</a:t>
            </a:r>
            <a:r>
              <a:rPr lang="en-US" altLang="en-US" b="1" u="sng" dirty="0">
                <a:solidFill>
                  <a:srgbClr val="5C3614"/>
                </a:solidFill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B3D3D"/>
                </a:solidFill>
                <a:effectLst/>
              </a:rPr>
              <a:t>Growing Online Delivery Trend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3D3D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A notable portion of restaurants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(26%)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have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adopted online delivery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reflecting a shift towards accommodating  consumer preferences for convenience.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7E4B1C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B3D3D"/>
                </a:solidFill>
                <a:effectLst/>
              </a:rPr>
              <a:t>Service Overlap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3D3D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A small segment of the market 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435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restaurants)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caters to customers by offering both services, highlighting a               niche but potentially valuable group that balances dine-in and delivery operations.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6B3D3D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B3D3D"/>
                </a:solidFill>
                <a:effectLst/>
              </a:rPr>
              <a:t>Limited Adoption of Table Booking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3D3D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The majority of restaurants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(88%)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not provide table booking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services, indicating either a low demand or                    the potential for growth in this area.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b="1" dirty="0">
              <a:solidFill>
                <a:srgbClr val="00B05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6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54AFE56-13A2-4159-8200-0CD5C4383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68" y="2862821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093B29-F67C-4A71-B9E5-02BB110E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1169817"/>
            <a:ext cx="10515600" cy="717794"/>
          </a:xfrm>
        </p:spPr>
        <p:txBody>
          <a:bodyPr>
            <a:noAutofit/>
          </a:bodyPr>
          <a:lstStyle/>
          <a:p>
            <a:pPr algn="ctr"/>
            <a:r>
              <a:rPr lang="en-IN" dirty="0">
                <a:solidFill>
                  <a:srgbClr val="A96526"/>
                </a:solidFill>
              </a:rPr>
              <a:t>Service Availability Analysis:</a:t>
            </a:r>
            <a:br>
              <a:rPr lang="en-IN" dirty="0">
                <a:solidFill>
                  <a:srgbClr val="A96526"/>
                </a:solidFill>
              </a:rPr>
            </a:br>
            <a:endParaRPr lang="en-IN" dirty="0">
              <a:solidFill>
                <a:srgbClr val="A965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72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9D586-9B31-44B4-A16E-EF86E1CD3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929D6-414F-43F7-B9E0-7217B89E25EC}"/>
              </a:ext>
            </a:extLst>
          </p:cNvPr>
          <p:cNvSpPr txBox="1"/>
          <p:nvPr/>
        </p:nvSpPr>
        <p:spPr>
          <a:xfrm>
            <a:off x="3648074" y="2819399"/>
            <a:ext cx="588645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6B3D3D"/>
                </a:solidFill>
              </a:rPr>
              <a:t>Observations and Strategy Implementation </a:t>
            </a:r>
            <a:endParaRPr lang="en-IN" sz="4400" dirty="0">
              <a:solidFill>
                <a:srgbClr val="6B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871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87DAE52-0976-41F9-8AAC-A3B83D1FA781}"/>
              </a:ext>
            </a:extLst>
          </p:cNvPr>
          <p:cNvSpPr txBox="1">
            <a:spLocks/>
          </p:cNvSpPr>
          <p:nvPr/>
        </p:nvSpPr>
        <p:spPr>
          <a:xfrm>
            <a:off x="742950" y="884067"/>
            <a:ext cx="10515600" cy="7177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IN" sz="4400" dirty="0">
                <a:solidFill>
                  <a:srgbClr val="A96526"/>
                </a:solidFill>
              </a:rPr>
              <a:t>Observations &amp; Strategy Implementation</a:t>
            </a:r>
            <a:br>
              <a:rPr lang="en-IN" dirty="0">
                <a:solidFill>
                  <a:srgbClr val="A96526"/>
                </a:solidFill>
              </a:rPr>
            </a:br>
            <a:endParaRPr lang="en-IN" dirty="0">
              <a:solidFill>
                <a:srgbClr val="A9652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AFB0A-80DB-43C8-85FC-25F8F7BB9A37}"/>
              </a:ext>
            </a:extLst>
          </p:cNvPr>
          <p:cNvSpPr txBox="1"/>
          <p:nvPr/>
        </p:nvSpPr>
        <p:spPr>
          <a:xfrm>
            <a:off x="1209675" y="1475774"/>
            <a:ext cx="10039350" cy="4613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08940" algn="l"/>
              </a:tabLst>
            </a:pPr>
            <a:r>
              <a:rPr lang="en-IN" sz="1450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Cafe and Italian Cuisines Lead:</a:t>
            </a:r>
            <a:endParaRPr lang="en-IN" sz="1450" dirty="0">
              <a:solidFill>
                <a:srgbClr val="5C361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Cafe and Italian cuisines are the most internationally prevalent, suggesting they have broad global appeal and market acceptance.</a:t>
            </a:r>
            <a:endParaRPr lang="en-IN" sz="137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Leverage the popularity of Cafe and Italian cuisines by expanding their offerings, introducing new menu items, and enhancing marketing efforts in existing and new markets.</a:t>
            </a:r>
            <a:endParaRPr lang="en-IN" sz="137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08940" algn="l"/>
              </a:tabLst>
            </a:pPr>
            <a:r>
              <a:rPr lang="en-IN" sz="1450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Focus on High-Demand Areas</a:t>
            </a:r>
            <a:r>
              <a:rPr lang="en-IN" sz="1450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450" dirty="0">
              <a:solidFill>
                <a:srgbClr val="5C361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High concentration of restaurants in specific regions (New Delhi, Gurgaon, Noida).</a:t>
            </a:r>
            <a:endParaRPr lang="en-IN" sz="137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New ventures should consider these areas for better market opportunities, but also focus on differentiation strategies due to high competition.</a:t>
            </a:r>
            <a:endParaRPr lang="en-IN" sz="137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08940" algn="l"/>
              </a:tabLst>
            </a:pPr>
            <a:r>
              <a:rPr lang="en-IN" sz="1450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 Emerging Markets</a:t>
            </a:r>
            <a:r>
              <a:rPr lang="en-IN" sz="1450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450" dirty="0">
              <a:solidFill>
                <a:srgbClr val="5C361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Low number of restaurants in Canada, Qatar, and Singapore.</a:t>
            </a:r>
            <a:endParaRPr lang="en-IN" sz="137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Expand chains to these countries to capture untapped demand.</a:t>
            </a:r>
            <a:endParaRPr lang="en-IN" sz="137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08940" algn="l"/>
              </a:tabLst>
            </a:pPr>
            <a:r>
              <a:rPr lang="en-IN" sz="1450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Seasonal Marketing Strategies</a:t>
            </a:r>
            <a:r>
              <a:rPr lang="en-IN" sz="1450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450" dirty="0">
              <a:solidFill>
                <a:srgbClr val="5C361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Peaks in restaurant openings in March and September.</a:t>
            </a:r>
            <a:endParaRPr lang="en-IN" sz="137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Implement targeted marketing campaigns and promotions during these times to capitalize on increased market activity.</a:t>
            </a:r>
            <a:endParaRPr lang="en-IN" sz="137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44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72A36E-3411-4EA8-ADD0-B319F738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63C0F-A8BB-439F-ABB4-367185EC8C3B}"/>
              </a:ext>
            </a:extLst>
          </p:cNvPr>
          <p:cNvSpPr txBox="1"/>
          <p:nvPr/>
        </p:nvSpPr>
        <p:spPr>
          <a:xfrm>
            <a:off x="1171575" y="1637699"/>
            <a:ext cx="10039350" cy="4521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08940" algn="l"/>
              </a:tabLst>
            </a:pPr>
            <a:r>
              <a:rPr lang="en-IN" sz="1450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   Customer Feedback and Continuous Improvement </a:t>
            </a:r>
            <a:r>
              <a:rPr lang="en-IN" sz="14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4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Importance of customer feedback.</a:t>
            </a:r>
            <a:endParaRPr lang="en-IN" sz="1370" b="1" dirty="0">
              <a:solidFill>
                <a:srgbClr val="7E4B1C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Collect and analyse feedback regularly, and implement continuous training programs for staff</a:t>
            </a:r>
            <a:endParaRPr lang="en-IN" sz="137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08940" algn="l"/>
              </a:tabLst>
            </a:pPr>
            <a:r>
              <a:rPr lang="en-IN" sz="1450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  Boost Presence in Low-Engagement Areas </a:t>
            </a:r>
            <a:r>
              <a:rPr lang="en-IN" sz="1450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450" dirty="0">
              <a:solidFill>
                <a:srgbClr val="5C361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Low engagement in some areas based on votes</a:t>
            </a:r>
            <a:endParaRPr lang="en-IN" sz="137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Conduct market research and develop localized marketing strategies.</a:t>
            </a:r>
            <a:endParaRPr lang="en-IN" sz="137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08940" algn="l"/>
              </a:tabLst>
            </a:pPr>
            <a:r>
              <a:rPr lang="en-IN" sz="1450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   Responding to Decreasing Average Costs Over Time</a:t>
            </a:r>
            <a:endParaRPr lang="en-IN" sz="1450" dirty="0">
              <a:solidFill>
                <a:srgbClr val="5C361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average cost for dining is decreasing over time.</a:t>
            </a:r>
            <a:endParaRPr lang="en-IN" sz="137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Introduce cost-effective dining options and value meals to adapt to the trend of decreasing average costs and appeal to a broader customer base.</a:t>
            </a:r>
            <a:endParaRPr lang="en-IN" sz="137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08940" algn="l"/>
              </a:tabLst>
            </a:pPr>
            <a:r>
              <a:rPr lang="en-IN" sz="1450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8.   Enhancing Affordability in Low-Cost Regions</a:t>
            </a:r>
            <a:endParaRPr lang="en-IN" sz="1450" dirty="0">
              <a:solidFill>
                <a:srgbClr val="5C361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5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35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Sri Lanka has the lowest maximum average cost for two people at $15.3, suggesting a more affordable dining scene.</a:t>
            </a:r>
            <a:endParaRPr lang="en-IN" sz="137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Highlight Sri Lanka’s affordability in marketing materials to attract budget-conscious travellers and dining enthusiasts</a:t>
            </a:r>
            <a:r>
              <a:rPr lang="en-IN" sz="13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37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endParaRPr lang="en-IN" sz="137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26C34F-3C9B-4ED6-87A9-82C9B0B47D97}"/>
              </a:ext>
            </a:extLst>
          </p:cNvPr>
          <p:cNvSpPr txBox="1">
            <a:spLocks/>
          </p:cNvSpPr>
          <p:nvPr/>
        </p:nvSpPr>
        <p:spPr>
          <a:xfrm>
            <a:off x="733425" y="817392"/>
            <a:ext cx="10515600" cy="7177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IN" sz="4400" dirty="0">
                <a:solidFill>
                  <a:srgbClr val="A96526"/>
                </a:solidFill>
              </a:rPr>
              <a:t>Observations &amp; Strategy Implementation</a:t>
            </a:r>
            <a:br>
              <a:rPr lang="en-IN" dirty="0">
                <a:solidFill>
                  <a:srgbClr val="A96526"/>
                </a:solidFill>
              </a:rPr>
            </a:br>
            <a:endParaRPr lang="en-IN" dirty="0">
              <a:solidFill>
                <a:srgbClr val="A965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922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87DAE52-0976-41F9-8AAC-A3B83D1FA781}"/>
              </a:ext>
            </a:extLst>
          </p:cNvPr>
          <p:cNvSpPr txBox="1">
            <a:spLocks/>
          </p:cNvSpPr>
          <p:nvPr/>
        </p:nvSpPr>
        <p:spPr>
          <a:xfrm>
            <a:off x="790575" y="845967"/>
            <a:ext cx="10515600" cy="7177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IN" sz="4400" dirty="0">
                <a:solidFill>
                  <a:srgbClr val="A96526"/>
                </a:solidFill>
              </a:rPr>
              <a:t>Observations &amp; Strategy Implementation</a:t>
            </a:r>
            <a:br>
              <a:rPr lang="en-IN" dirty="0">
                <a:solidFill>
                  <a:srgbClr val="A96526"/>
                </a:solidFill>
              </a:rPr>
            </a:br>
            <a:endParaRPr lang="en-IN" dirty="0">
              <a:solidFill>
                <a:srgbClr val="A9652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2066FF-5C51-47A2-91B0-4A065E6B1E6A}"/>
              </a:ext>
            </a:extLst>
          </p:cNvPr>
          <p:cNvSpPr txBox="1"/>
          <p:nvPr/>
        </p:nvSpPr>
        <p:spPr>
          <a:xfrm>
            <a:off x="1209675" y="1475774"/>
            <a:ext cx="10039350" cy="442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08940" algn="l"/>
              </a:tabLst>
            </a:pPr>
            <a:r>
              <a:rPr lang="en-IN" sz="1450" b="1" dirty="0">
                <a:solidFill>
                  <a:srgbClr val="5C361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IN" sz="1450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  Boost Presence in Low-Engagement Areas</a:t>
            </a:r>
            <a:r>
              <a:rPr lang="en-IN" sz="1450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450" dirty="0">
              <a:solidFill>
                <a:srgbClr val="5C361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Low engagement in some areas based on votes.</a:t>
            </a:r>
            <a:endParaRPr lang="en-IN" sz="137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Conduct market research and develop localized marketing strategies.</a:t>
            </a:r>
            <a:endParaRPr lang="en-IN" sz="137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08940" algn="l"/>
              </a:tabLst>
            </a:pPr>
            <a:r>
              <a:rPr lang="en-IN" sz="1450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10.   Technological Integration and Support</a:t>
            </a:r>
            <a:endParaRPr lang="en-IN" sz="1450" dirty="0">
              <a:solidFill>
                <a:srgbClr val="5C361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Need for a unified system for table booking and online delivery.</a:t>
            </a:r>
            <a:endParaRPr lang="en-IN" sz="137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Develop and promote a unified system within Zomato that integrates table booking and online delivery management for restaurants.</a:t>
            </a:r>
            <a:endParaRPr lang="en-IN" sz="137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08940" algn="l"/>
              </a:tabLst>
            </a:pPr>
            <a:r>
              <a:rPr lang="en-IN" sz="1450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11.   Increasing Service Availability</a:t>
            </a:r>
            <a:endParaRPr lang="en-IN" sz="1450" dirty="0">
              <a:solidFill>
                <a:srgbClr val="5C361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Enhancing overall dining experience through service availability.</a:t>
            </a:r>
            <a:endParaRPr lang="en-IN" sz="137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Increase the availability of table booking and online delivery to at least 50 percent to offer flexibility and convenience.</a:t>
            </a:r>
            <a:endParaRPr lang="en-IN" sz="137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08940" algn="l"/>
              </a:tabLst>
            </a:pPr>
            <a:r>
              <a:rPr lang="en-IN" sz="1450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12.   Addressing Poor Ratings in Lower-End Buckets</a:t>
            </a:r>
            <a:endParaRPr lang="en-IN" sz="1450" dirty="0">
              <a:solidFill>
                <a:srgbClr val="5C361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79% of poor ratings are for restaurants in the lower-end bucket category (price range of 1).</a:t>
            </a:r>
            <a:endParaRPr lang="en-IN" sz="137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37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37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Implement quality improvement programs and staff training for lower-end bucket restaurants to enhance service and food quality, aiming to boost customer satisfaction and ratings</a:t>
            </a:r>
            <a:r>
              <a:rPr lang="en-IN" sz="13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37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361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E4A54726-4483-4264-B2EC-04C460B0BD9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72625" y="2108844"/>
            <a:ext cx="5103812" cy="379095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C47B5ED-7F09-4205-BE80-7FAECF2E94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1258" r="49715"/>
          <a:stretch/>
        </p:blipFill>
        <p:spPr>
          <a:xfrm>
            <a:off x="-139959" y="-74645"/>
            <a:ext cx="5794310" cy="6932645"/>
          </a:xfrm>
        </p:spPr>
      </p:pic>
      <p:sp>
        <p:nvSpPr>
          <p:cNvPr id="21" name="AutoShape 8" descr="Zomato Online Order | Pick-Up Service &amp; Free Delivery Details">
            <a:extLst>
              <a:ext uri="{FF2B5EF4-FFF2-40B4-BE49-F238E27FC236}">
                <a16:creationId xmlns:a16="http://schemas.microsoft.com/office/drawing/2014/main" id="{1C8865AB-0DF0-4673-BA2A-7D7EF16BD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48678" y="3276600"/>
            <a:ext cx="3999722" cy="399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AD7EBE-C727-48E6-87D3-A47CD1FF9120}"/>
              </a:ext>
            </a:extLst>
          </p:cNvPr>
          <p:cNvSpPr txBox="1"/>
          <p:nvPr/>
        </p:nvSpPr>
        <p:spPr>
          <a:xfrm>
            <a:off x="6305550" y="1558754"/>
            <a:ext cx="6167534" cy="1908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400" dirty="0">
                <a:solidFill>
                  <a:srgbClr val="48372D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Project Overview: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- </a:t>
            </a:r>
            <a:r>
              <a:rPr lang="en-IN" sz="1600" dirty="0">
                <a:solidFill>
                  <a:srgbClr val="7E4B1C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About Zomato: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600" dirty="0">
                <a:solidFill>
                  <a:srgbClr val="7E4B1C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A leading platform for restaurant discovery and food delivery.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600" dirty="0">
                <a:solidFill>
                  <a:srgbClr val="7E4B1C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Operating globally with a significant user base.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40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D55EF-84F4-4719-8E3A-CF38EED4014D}"/>
              </a:ext>
            </a:extLst>
          </p:cNvPr>
          <p:cNvSpPr txBox="1"/>
          <p:nvPr/>
        </p:nvSpPr>
        <p:spPr>
          <a:xfrm>
            <a:off x="6296025" y="3380605"/>
            <a:ext cx="5554824" cy="1108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rgbClr val="48372D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Project Aim: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IN" sz="1600" dirty="0">
                <a:solidFill>
                  <a:srgbClr val="7E4B1C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analyse and derive insights from Zomato’s restaurant and     customer data.</a:t>
            </a:r>
            <a:endParaRPr lang="en-IN" sz="1600" dirty="0">
              <a:solidFill>
                <a:srgbClr val="7E4B1C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7BF2FD-3078-418E-9429-6906FA3E51D9}"/>
              </a:ext>
            </a:extLst>
          </p:cNvPr>
          <p:cNvSpPr txBox="1"/>
          <p:nvPr/>
        </p:nvSpPr>
        <p:spPr>
          <a:xfrm>
            <a:off x="6267450" y="4686184"/>
            <a:ext cx="5554824" cy="1372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rgbClr val="48372D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Objectives and Goals</a:t>
            </a:r>
            <a:r>
              <a:rPr lang="en-IN" sz="2400" dirty="0">
                <a:solidFill>
                  <a:srgbClr val="48372D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IN" sz="1600" dirty="0">
                <a:solidFill>
                  <a:srgbClr val="7E4B1C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find out the main KPI’s and draw inferences and conclusions from it using different data analysis and visualization tools.</a:t>
            </a:r>
            <a:endParaRPr lang="en-IN" sz="1600" dirty="0">
              <a:solidFill>
                <a:srgbClr val="7E4B1C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AD1B3F-F255-49B7-9FB3-04F2E43BD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0449" y="730948"/>
            <a:ext cx="2895601" cy="630872"/>
          </a:xfrm>
        </p:spPr>
        <p:txBody>
          <a:bodyPr>
            <a:noAutofit/>
          </a:bodyPr>
          <a:lstStyle/>
          <a:p>
            <a:r>
              <a:rPr lang="en-IN" sz="3600" dirty="0">
                <a:solidFill>
                  <a:srgbClr val="A96526"/>
                </a:solidFill>
              </a:rPr>
              <a:t>Introduction:</a:t>
            </a:r>
            <a:br>
              <a:rPr lang="en-IN" sz="3600" dirty="0"/>
            </a:b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520594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9D586-9B31-44B4-A16E-EF86E1CD3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929D6-414F-43F7-B9E0-7217B89E25EC}"/>
              </a:ext>
            </a:extLst>
          </p:cNvPr>
          <p:cNvSpPr txBox="1"/>
          <p:nvPr/>
        </p:nvSpPr>
        <p:spPr>
          <a:xfrm>
            <a:off x="4867276" y="3047999"/>
            <a:ext cx="61150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6B3D3D"/>
                </a:solidFill>
              </a:rPr>
              <a:t>Conclusion</a:t>
            </a:r>
            <a:endParaRPr lang="en-IN" sz="4800" dirty="0">
              <a:solidFill>
                <a:srgbClr val="6B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914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B54BBB9-EC3F-40DE-A3C5-72ADF697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1" y="880719"/>
            <a:ext cx="5116286" cy="1371600"/>
          </a:xfrm>
        </p:spPr>
        <p:txBody>
          <a:bodyPr/>
          <a:lstStyle/>
          <a:p>
            <a:r>
              <a:rPr lang="en-US" dirty="0">
                <a:solidFill>
                  <a:srgbClr val="AA6729"/>
                </a:solidFill>
              </a:rPr>
              <a:t>Summary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CC00F2F-2F9A-4287-AE30-766758F16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7851" y="2228849"/>
            <a:ext cx="5116286" cy="4562475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7E4B1C"/>
                </a:solidFill>
              </a:rPr>
              <a:t>The Zomato analysis project provided valuable insights into restaurant dynamics and consumer preferences, leveraging a rich dataset to uncover actionable information for stakeholders, restaurant owners and consumers</a:t>
            </a:r>
          </a:p>
          <a:p>
            <a:r>
              <a:rPr lang="en-US" sz="1900" dirty="0">
                <a:solidFill>
                  <a:srgbClr val="7E4B1C"/>
                </a:solidFill>
              </a:rPr>
              <a:t>By summarizing these insights in a clear and concise manner, stakeholders can confidently make decisions that improve dining experiences and business performance within the competitive restaurant industry.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Placeholder 16" descr="A person hanging up an open sign">
            <a:extLst>
              <a:ext uri="{FF2B5EF4-FFF2-40B4-BE49-F238E27FC236}">
                <a16:creationId xmlns:a16="http://schemas.microsoft.com/office/drawing/2014/main" id="{1662305C-7D5C-47F9-877B-466826B518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838" y="336222"/>
            <a:ext cx="1636712" cy="3475163"/>
          </a:xfrm>
        </p:spPr>
      </p:pic>
      <p:pic>
        <p:nvPicPr>
          <p:cNvPr id="21" name="Picture Placeholder 20" descr="A person wearing a white hat">
            <a:extLst>
              <a:ext uri="{FF2B5EF4-FFF2-40B4-BE49-F238E27FC236}">
                <a16:creationId xmlns:a16="http://schemas.microsoft.com/office/drawing/2014/main" id="{BE57492F-8E90-4A7C-973A-7888314D95B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5138" y="358348"/>
            <a:ext cx="1614487" cy="1394251"/>
          </a:xfrm>
        </p:spPr>
      </p:pic>
      <p:pic>
        <p:nvPicPr>
          <p:cNvPr id="25" name="Picture Placeholder 24" descr="A picture containing person smiling">
            <a:extLst>
              <a:ext uri="{FF2B5EF4-FFF2-40B4-BE49-F238E27FC236}">
                <a16:creationId xmlns:a16="http://schemas.microsoft.com/office/drawing/2014/main" id="{570508E1-6D53-4ABA-B566-1C25D08ABD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9588" y="2355850"/>
            <a:ext cx="1628775" cy="1423988"/>
          </a:xfrm>
        </p:spPr>
      </p:pic>
      <p:pic>
        <p:nvPicPr>
          <p:cNvPr id="29" name="Picture Placeholder 28" descr="A picture containing loaves of bread">
            <a:extLst>
              <a:ext uri="{FF2B5EF4-FFF2-40B4-BE49-F238E27FC236}">
                <a16:creationId xmlns:a16="http://schemas.microsoft.com/office/drawing/2014/main" id="{CB30D8EE-713E-4D47-B52D-4F8507389AD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776" y="4255358"/>
            <a:ext cx="3905250" cy="1935892"/>
          </a:xfrm>
        </p:spPr>
      </p:pic>
    </p:spTree>
    <p:extLst>
      <p:ext uri="{BB962C8B-B14F-4D97-AF65-F5344CB8AC3E}">
        <p14:creationId xmlns:p14="http://schemas.microsoft.com/office/powerpoint/2010/main" val="3103866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BB6B60-9DA3-430C-B84C-A52FFE5B7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58" y="2100942"/>
            <a:ext cx="5716339" cy="229060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906152"/>
                </a:solidFill>
              </a:rPr>
              <a:t>"</a:t>
            </a:r>
            <a:r>
              <a:rPr lang="en-US" dirty="0">
                <a:solidFill>
                  <a:srgbClr val="AA6729"/>
                </a:solidFill>
              </a:rPr>
              <a:t>Discover, Dine, Delight – Elevate Every Meal with Zomato!"</a:t>
            </a:r>
          </a:p>
        </p:txBody>
      </p:sp>
      <p:pic>
        <p:nvPicPr>
          <p:cNvPr id="17" name="Picture Placeholder 16" descr="A picture containing text, blue, open sign">
            <a:extLst>
              <a:ext uri="{FF2B5EF4-FFF2-40B4-BE49-F238E27FC236}">
                <a16:creationId xmlns:a16="http://schemas.microsoft.com/office/drawing/2014/main" id="{936E703F-0B68-4D4A-9EDA-D51A3BF6BA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9974" y="621784"/>
            <a:ext cx="1989495" cy="2843222"/>
          </a:xfrm>
        </p:spPr>
      </p:pic>
      <p:pic>
        <p:nvPicPr>
          <p:cNvPr id="21" name="Picture Placeholder 20" descr="A picture containing person, indoor making bread">
            <a:extLst>
              <a:ext uri="{FF2B5EF4-FFF2-40B4-BE49-F238E27FC236}">
                <a16:creationId xmlns:a16="http://schemas.microsoft.com/office/drawing/2014/main" id="{2D8D552F-456C-4D1F-A816-78EB8682695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0334" y="627380"/>
            <a:ext cx="1980056" cy="2837626"/>
          </a:xfrm>
        </p:spPr>
      </p:pic>
      <p:pic>
        <p:nvPicPr>
          <p:cNvPr id="13" name="Picture Placeholder 12" descr="A picture containing bread loaves">
            <a:extLst>
              <a:ext uri="{FF2B5EF4-FFF2-40B4-BE49-F238E27FC236}">
                <a16:creationId xmlns:a16="http://schemas.microsoft.com/office/drawing/2014/main" id="{51F6EDCA-EF3A-4858-8F8C-CD888E58EE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2093" y="3636193"/>
            <a:ext cx="4123320" cy="2594427"/>
          </a:xfrm>
        </p:spPr>
      </p:pic>
    </p:spTree>
    <p:extLst>
      <p:ext uri="{BB962C8B-B14F-4D97-AF65-F5344CB8AC3E}">
        <p14:creationId xmlns:p14="http://schemas.microsoft.com/office/powerpoint/2010/main" val="1489269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loaves of bread">
            <a:extLst>
              <a:ext uri="{FF2B5EF4-FFF2-40B4-BE49-F238E27FC236}">
                <a16:creationId xmlns:a16="http://schemas.microsoft.com/office/drawing/2014/main" id="{C297EE2C-D560-4328-9AF4-DE918075672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112D3EB-7697-4AC8-A636-93A28AC9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950" y="2197853"/>
            <a:ext cx="4633415" cy="85121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647C3F4A-D331-4452-B461-77995DCD073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57313" y="3308350"/>
            <a:ext cx="4633912" cy="214163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Sneha Hari</a:t>
            </a:r>
          </a:p>
          <a:p>
            <a:r>
              <a:rPr lang="en-US" dirty="0">
                <a:solidFill>
                  <a:schemeClr val="tx1"/>
                </a:solidFill>
              </a:rPr>
              <a:t>Shweta Pamnai</a:t>
            </a:r>
          </a:p>
          <a:p>
            <a:r>
              <a:rPr lang="en-US" dirty="0">
                <a:solidFill>
                  <a:schemeClr val="tx1"/>
                </a:solidFill>
              </a:rPr>
              <a:t>Yash Mandle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5EFED041-9934-48CE-91D3-3EA5C0A470A0}"/>
              </a:ext>
            </a:extLst>
          </p:cNvPr>
          <p:cNvSpPr txBox="1">
            <a:spLocks/>
          </p:cNvSpPr>
          <p:nvPr/>
        </p:nvSpPr>
        <p:spPr>
          <a:xfrm>
            <a:off x="11058218" y="5852160"/>
            <a:ext cx="548640" cy="548640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18288" rIns="18288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4B7E4EF-A1BD-40F4-AB7B-04F084DD991D}" type="slidenum">
              <a:rPr lang="en-US" sz="1500" b="1" smtClean="0"/>
              <a:pPr algn="ctr"/>
              <a:t>33</a:t>
            </a:fld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587838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64E38512-4E29-43C5-8F97-DD4064477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331" y="717123"/>
            <a:ext cx="5068567" cy="1301390"/>
          </a:xfrm>
        </p:spPr>
        <p:txBody>
          <a:bodyPr/>
          <a:lstStyle/>
          <a:p>
            <a:r>
              <a:rPr lang="en-US" dirty="0">
                <a:solidFill>
                  <a:srgbClr val="AA6729"/>
                </a:solidFill>
              </a:rPr>
              <a:t>Tools Used</a:t>
            </a:r>
          </a:p>
        </p:txBody>
      </p:sp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4F49F736-D1F4-463D-A342-65258A30ADB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2733675" y="4352924"/>
            <a:ext cx="2173287" cy="914401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006707F-9203-4CD9-91BC-BAEA44D76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2838449"/>
            <a:ext cx="28289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42D256-34ED-4F39-982C-BE1E82B71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550" y="2571750"/>
            <a:ext cx="2505075" cy="11239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F9BF7E-B279-4AC0-B1FA-B88597CBA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874" y="4591050"/>
            <a:ext cx="28670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95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D5CB1B-B523-4848-B2F2-825EAAF9D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9D586-9B31-44B4-A16E-EF86E1CD3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84216-5CB9-4165-BF48-4DE3848EEFB3}"/>
              </a:ext>
            </a:extLst>
          </p:cNvPr>
          <p:cNvSpPr txBox="1"/>
          <p:nvPr/>
        </p:nvSpPr>
        <p:spPr>
          <a:xfrm>
            <a:off x="3829050" y="299668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6B3D3D"/>
                </a:solidFill>
              </a:rPr>
              <a:t>Analysis &amp; Findings </a:t>
            </a:r>
            <a:endParaRPr lang="en-IN" sz="4800" dirty="0">
              <a:solidFill>
                <a:srgbClr val="6B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333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E1D6F-51A4-496F-86EE-5E8CB33F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6029E-F69F-409A-B68C-837C1AB75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02" t="27814" r="53261" b="23417"/>
          <a:stretch/>
        </p:blipFill>
        <p:spPr>
          <a:xfrm>
            <a:off x="3778898" y="1929865"/>
            <a:ext cx="3881535" cy="38644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7BF056-CDEE-4919-966F-D67BA2C6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392" y="1970216"/>
            <a:ext cx="1567098" cy="11275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537C6D-97B6-4B71-87BA-1286FF0B7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056" y="3312368"/>
            <a:ext cx="1598400" cy="11500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7F118E-24CC-4262-93A0-F6456AE5A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387" y="1942225"/>
            <a:ext cx="1598400" cy="1150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A1163E-8994-4311-805E-A1A32E6C7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809" y="3248511"/>
            <a:ext cx="1598400" cy="11500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860AE5-38BB-43E9-B564-FDAC5811B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8799" y="4629444"/>
            <a:ext cx="1598400" cy="11500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80483-1B42-4482-83B4-20919E8886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751"/>
          <a:stretch/>
        </p:blipFill>
        <p:spPr>
          <a:xfrm>
            <a:off x="1591799" y="4637313"/>
            <a:ext cx="1598400" cy="1135519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253DA25-BDCB-4F1C-AEA8-A9C0BBCA8658}"/>
              </a:ext>
            </a:extLst>
          </p:cNvPr>
          <p:cNvSpPr txBox="1">
            <a:spLocks/>
          </p:cNvSpPr>
          <p:nvPr/>
        </p:nvSpPr>
        <p:spPr>
          <a:xfrm>
            <a:off x="652895" y="468913"/>
            <a:ext cx="10515600" cy="119193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N" sz="4900" dirty="0">
                <a:solidFill>
                  <a:srgbClr val="A96526"/>
                </a:solidFill>
              </a:rPr>
              <a:t>Key Metrices</a:t>
            </a:r>
            <a:br>
              <a:rPr lang="en-IN" dirty="0"/>
            </a:b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418216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0925" y="2705100"/>
            <a:ext cx="6876723" cy="1434036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A96526"/>
                </a:solidFill>
              </a:rPr>
              <a:t>AVERAGE COST ANALYSIS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6A0EF3C-1746-44D9-BCA5-45FF05BC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E0DE50D-EE2B-487F-9957-F9C1A552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62" y="692848"/>
            <a:ext cx="10515600" cy="63087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A96526"/>
                </a:solidFill>
              </a:rPr>
              <a:t>Average Cost Analysis</a:t>
            </a:r>
            <a:br>
              <a:rPr lang="en-IN" dirty="0"/>
            </a:br>
            <a:endParaRPr lang="en-IN" sz="22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01635F8-29FA-485F-A2FB-5EC75239DC38}"/>
              </a:ext>
            </a:extLst>
          </p:cNvPr>
          <p:cNvSpPr txBox="1">
            <a:spLocks/>
          </p:cNvSpPr>
          <p:nvPr/>
        </p:nvSpPr>
        <p:spPr>
          <a:xfrm>
            <a:off x="668358" y="1547776"/>
            <a:ext cx="6193536" cy="63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900" b="1" dirty="0">
                <a:solidFill>
                  <a:srgbClr val="5C3614"/>
                </a:solidFill>
              </a:rPr>
              <a:t>Country Wise Insights:</a:t>
            </a:r>
            <a:br>
              <a:rPr lang="en-IN" dirty="0"/>
            </a:br>
            <a:endParaRPr lang="en-IN" sz="22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BCF3B63-5948-4BE1-B93C-1F7386180F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1537" y="2111536"/>
            <a:ext cx="10190162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  <a:cs typeface="Times New Roman" panose="02020603050405020304" pitchFamily="18" charset="0"/>
              </a:rPr>
              <a:t>Highest Maximum Average Cost for Two: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  <a:cs typeface="Times New Roman" panose="02020603050405020304" pitchFamily="18" charset="0"/>
              </a:rPr>
              <a:t>Singapore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  <a:cs typeface="Times New Roman" panose="02020603050405020304" pitchFamily="18" charset="0"/>
              </a:rPr>
              <a:t>stands out with the highest maximum average cost for two people at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  <a:cs typeface="Times New Roman" panose="02020603050405020304" pitchFamily="18" charset="0"/>
              </a:rPr>
              <a:t>$500K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  <a:cs typeface="Times New Roman" panose="02020603050405020304" pitchFamily="18" charset="0"/>
              </a:rPr>
              <a:t>, indicating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  <a:cs typeface="Times New Roman" panose="02020603050405020304" pitchFamily="18" charset="0"/>
              </a:rPr>
              <a:t>a presence of extremely high-end dining options.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  <a:cs typeface="Times New Roman" panose="02020603050405020304" pitchFamily="18" charset="0"/>
              </a:rPr>
              <a:t>2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  <a:cs typeface="Times New Roman" panose="02020603050405020304" pitchFamily="18" charset="0"/>
              </a:rPr>
              <a:t>.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  <a:cs typeface="Times New Roman" panose="02020603050405020304" pitchFamily="18" charset="0"/>
              </a:rPr>
              <a:t>Lowest Maximum Average Cost for Two: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5C3614"/>
              </a:solidFill>
              <a:effectLst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Sri Lanka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  <a:cs typeface="Times New Roman" panose="02020603050405020304" pitchFamily="18" charset="0"/>
              </a:rPr>
              <a:t>has the lowest maximum average cost for two people at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  <a:cs typeface="Times New Roman" panose="02020603050405020304" pitchFamily="18" charset="0"/>
              </a:rPr>
              <a:t>$15.3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  <a:cs typeface="Times New Roman" panose="02020603050405020304" pitchFamily="18" charset="0"/>
              </a:rPr>
              <a:t>, suggesting a more affordable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  <a:cs typeface="Times New Roman" panose="02020603050405020304" pitchFamily="18" charset="0"/>
              </a:rPr>
              <a:t> dining scene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3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  <a:cs typeface="Times New Roman" panose="02020603050405020304" pitchFamily="18" charset="0"/>
              </a:rPr>
              <a:t>Countries with Highest Average Cost for Two: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5C3614"/>
              </a:solidFill>
              <a:effectLst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  <a:cs typeface="Times New Roman" panose="02020603050405020304" pitchFamily="18" charset="0"/>
              </a:rPr>
              <a:t>India ($64.7K), USA ($11.3K), and UK ($4.7K)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  <a:cs typeface="Times New Roman" panose="02020603050405020304" pitchFamily="18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  <a:cs typeface="Times New Roman" panose="02020603050405020304" pitchFamily="18" charset="0"/>
              </a:rPr>
              <a:t>These countries have a high average cost for two, indicating a higher spending power and a market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  <a:cs typeface="Times New Roman" panose="02020603050405020304" pitchFamily="18" charset="0"/>
              </a:rPr>
              <a:t>for premium dining experiences.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  <a:cs typeface="Times New Roman" panose="02020603050405020304" pitchFamily="18" charset="0"/>
              </a:rPr>
              <a:t>4.  Countries with Lowest Average Cost for Two: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5C3614"/>
              </a:solidFill>
              <a:effectLst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Sri Lanka ($161K), Canada ($145K), and Turkey ($144K)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  <a:cs typeface="Times New Roman" panose="02020603050405020304" pitchFamily="18" charset="0"/>
              </a:rPr>
              <a:t>Surprisingly, these countries show </a:t>
            </a:r>
            <a:r>
              <a:rPr lang="en-US" altLang="en-US" sz="1800" dirty="0">
                <a:solidFill>
                  <a:srgbClr val="7E4B1C"/>
                </a:solidFill>
                <a:cs typeface="Times New Roman" panose="02020603050405020304" pitchFamily="18" charset="0"/>
              </a:rPr>
              <a:t>lower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  <a:cs typeface="Times New Roman" panose="02020603050405020304" pitchFamily="18" charset="0"/>
              </a:rPr>
              <a:t> average costs for two in certain contexts which might reflect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  <a:cs typeface="Times New Roman" panose="02020603050405020304" pitchFamily="18" charset="0"/>
              </a:rPr>
              <a:t> unique, high-cost dining experiences skewing the average.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CA193-09E2-4717-889D-A9A4BA2C0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7A6C072-397B-492A-961D-5236380B751C}"/>
              </a:ext>
            </a:extLst>
          </p:cNvPr>
          <p:cNvSpPr txBox="1">
            <a:spLocks/>
          </p:cNvSpPr>
          <p:nvPr/>
        </p:nvSpPr>
        <p:spPr>
          <a:xfrm>
            <a:off x="678794" y="1710867"/>
            <a:ext cx="6193536" cy="63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900" b="1" dirty="0">
                <a:solidFill>
                  <a:srgbClr val="5C3614"/>
                </a:solidFill>
              </a:rPr>
              <a:t>City Wise Insights:</a:t>
            </a:r>
            <a:br>
              <a:rPr lang="en-IN" dirty="0"/>
            </a:br>
            <a:endParaRPr lang="en-IN" sz="2200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5ECEC196-E7A6-4358-B225-739F22DA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52" y="1367246"/>
            <a:ext cx="6620906" cy="4639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Garamond" pitchFamily="18" charset="0"/>
              <a:buAutoNum type="arabicPeriod"/>
            </a:pPr>
            <a:r>
              <a:rPr lang="en-US" sz="2000" dirty="0">
                <a:solidFill>
                  <a:srgbClr val="5C3614"/>
                </a:solidFill>
              </a:rPr>
              <a:t>Cities with Highest Average Cost for Two:                 </a:t>
            </a:r>
            <a:r>
              <a:rPr lang="en-US" sz="1800" dirty="0">
                <a:solidFill>
                  <a:srgbClr val="607B35"/>
                </a:solidFill>
              </a:rPr>
              <a:t>New Delhi ($39K), Gurgaon ($9.5K), Noida ($6.9K), Singapore,   and London ($3.1K):</a:t>
            </a:r>
          </a:p>
          <a:p>
            <a:pPr lvl="2"/>
            <a:r>
              <a:rPr lang="en-US" b="0" dirty="0">
                <a:solidFill>
                  <a:srgbClr val="7E4B1C"/>
                </a:solidFill>
              </a:rPr>
              <a:t>These cities are major economic hubs with significant disposable income, supporting higher dining costs.</a:t>
            </a:r>
          </a:p>
          <a:p>
            <a:pPr marL="457200" indent="-457200">
              <a:buFont typeface="Garamond" pitchFamily="18" charset="0"/>
              <a:buAutoNum type="arabicPeriod" startAt="2"/>
            </a:pPr>
            <a:r>
              <a:rPr lang="en-US" sz="2000" dirty="0">
                <a:solidFill>
                  <a:srgbClr val="5C3614"/>
                </a:solidFill>
              </a:rPr>
              <a:t>Cities with Lowest Average Cost for Two:     </a:t>
            </a:r>
            <a:r>
              <a:rPr lang="en-US" sz="1800" dirty="0">
                <a:solidFill>
                  <a:srgbClr val="5C3614"/>
                </a:solidFill>
              </a:rPr>
              <a:t>            </a:t>
            </a:r>
            <a:r>
              <a:rPr lang="en-US" sz="1800" dirty="0">
                <a:solidFill>
                  <a:srgbClr val="C00000"/>
                </a:solidFill>
              </a:rPr>
              <a:t>Miller ($0), Mohali ($6.6), Lakes Entrance ($7), Inverloch ($7),  and Dicky Beach ($7):</a:t>
            </a:r>
          </a:p>
          <a:p>
            <a:pPr lvl="2"/>
            <a:r>
              <a:rPr lang="en-US" b="0" dirty="0">
                <a:solidFill>
                  <a:srgbClr val="7E4B1C"/>
                </a:solidFill>
              </a:rPr>
              <a:t>These cities show minimal average dining costs, suggesting more affordable dining options and possibly smaller or less affluent markets.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E76263F-F425-48D5-86D2-51DEF53F0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62" y="692848"/>
            <a:ext cx="10515600" cy="63087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A96526"/>
                </a:solidFill>
              </a:rPr>
              <a:t>Average Cost Analysis</a:t>
            </a:r>
            <a:br>
              <a:rPr lang="en-IN" dirty="0"/>
            </a:br>
            <a:endParaRPr lang="en-IN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C977A-BD7B-4249-A216-D1E683DBF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0" t="27029" r="50125" b="25463"/>
          <a:stretch/>
        </p:blipFill>
        <p:spPr>
          <a:xfrm>
            <a:off x="7119257" y="2006083"/>
            <a:ext cx="4124131" cy="3415004"/>
          </a:xfrm>
          <a:prstGeom prst="rect">
            <a:avLst/>
          </a:prstGeom>
          <a:ln>
            <a:solidFill>
              <a:srgbClr val="5C361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144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3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4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5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6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D4956A-58D5-480A-BCDA-53092DBAA2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7085EF-B99E-49B5-8168-B93B76F18C9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CF2BD5-DE13-4F89-A44B-1244AAFA74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2204</Words>
  <Application>Microsoft Office PowerPoint</Application>
  <PresentationFormat>Widescreen</PresentationFormat>
  <Paragraphs>282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Courier New</vt:lpstr>
      <vt:lpstr>Garamond</vt:lpstr>
      <vt:lpstr>Times New Roman</vt:lpstr>
      <vt:lpstr>SavonVTI</vt:lpstr>
      <vt:lpstr>PowerPoint Presentation</vt:lpstr>
      <vt:lpstr>PowerPoint Presentation</vt:lpstr>
      <vt:lpstr>Introduction: </vt:lpstr>
      <vt:lpstr>Tools Used</vt:lpstr>
      <vt:lpstr>PowerPoint Presentation</vt:lpstr>
      <vt:lpstr>PowerPoint Presentation</vt:lpstr>
      <vt:lpstr>AVERAGE COST ANALYSIS</vt:lpstr>
      <vt:lpstr>Average Cost Analysis </vt:lpstr>
      <vt:lpstr>Average Cost Analysis </vt:lpstr>
      <vt:lpstr>Average Cost Analysis </vt:lpstr>
      <vt:lpstr>RATINGS AND REVIEW ANALYSIS</vt:lpstr>
      <vt:lpstr>Ratings and Reviews Analysis: </vt:lpstr>
      <vt:lpstr>Ratings and Reviews Analysis:</vt:lpstr>
      <vt:lpstr>Ratings and Reviews Analysis:</vt:lpstr>
      <vt:lpstr>POPULARITY  ANALYSIS</vt:lpstr>
      <vt:lpstr>Popularity Analysis: </vt:lpstr>
      <vt:lpstr>Popularity Analysis:</vt:lpstr>
      <vt:lpstr>Popularity Analysis:</vt:lpstr>
      <vt:lpstr>RESTAURANT COUNT ANALYSIS</vt:lpstr>
      <vt:lpstr>Restaurant Count  Analysis: </vt:lpstr>
      <vt:lpstr>Restaurant Count  Analysis: </vt:lpstr>
      <vt:lpstr>Restaurant Count Analysis: </vt:lpstr>
      <vt:lpstr>SERVICE AVAILABILITY ANALYSIS</vt:lpstr>
      <vt:lpstr>Service Availability Analysis </vt:lpstr>
      <vt:lpstr>Service Availability Analysis: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"Discover, Dine, Delight – Elevate Every Meal with Zomato!"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2021-05-12T04:15:01Z</dcterms:created>
  <dcterms:modified xsi:type="dcterms:W3CDTF">2024-07-02T20:03:07Z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